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8" r:id="rId4"/>
  </p:sldMasterIdLst>
  <p:notesMasterIdLst>
    <p:notesMasterId r:id="rId17"/>
  </p:notesMasterIdLst>
  <p:sldIdLst>
    <p:sldId id="263" r:id="rId5"/>
    <p:sldId id="270" r:id="rId6"/>
    <p:sldId id="4667" r:id="rId7"/>
    <p:sldId id="4668" r:id="rId8"/>
    <p:sldId id="4669" r:id="rId9"/>
    <p:sldId id="4675" r:id="rId10"/>
    <p:sldId id="4676" r:id="rId11"/>
    <p:sldId id="4677" r:id="rId12"/>
    <p:sldId id="4674" r:id="rId13"/>
    <p:sldId id="4678" r:id="rId14"/>
    <p:sldId id="4679" r:id="rId15"/>
    <p:sldId id="4680" r:id="rId16"/>
  </p:sldIdLst>
  <p:sldSz cx="9144000" cy="5148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C08A8B-4F23-3A52-370F-66781441DA5F}" name="Jake L'Ecuyer" initials="JL" userId="S::jake@autobooks.co::57ef37c5-c065-4096-ae93-5d8ad5c9e996" providerId="AD"/>
  <p188:author id="{C2E641BC-411C-FBE2-6233-84744FE4522E}" name="Cristi Vernon" initials="CV" userId="S::CVernon@autobooks.co::e58147fa-dc74-422b-973e-e71a31a77e68" providerId="AD"/>
  <p188:author id="{649106CB-A74E-090A-D42F-AA5093D4D735}" name="Derik Sutton" initials="DS" userId="S::derik@autobooks.co::86196ae5-3267-4b1a-962a-a346b187f7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5"/>
    <a:srgbClr val="F3A912"/>
    <a:srgbClr val="0189AB"/>
    <a:srgbClr val="003A5D"/>
    <a:srgbClr val="00565B"/>
    <a:srgbClr val="008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C99DE-CEEC-A449-80AC-14FAD8D7E4B6}" v="53" dt="2022-11-01T16:52:37.526"/>
    <p1510:client id="{99176793-8F1D-1EC2-F4E1-9B7B6001FE68}" v="10" dt="2022-11-01T15:24:43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393A-5853-214D-BFBF-E9D484C4DB3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EACB-E5CE-054B-80AB-7B5C7A72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5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8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DEACB-E5CE-054B-80AB-7B5C7A724E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2CA7F-3E9A-F24A-9310-A8AB4B2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96180"/>
            <a:ext cx="5250180" cy="1939567"/>
          </a:xfrm>
        </p:spPr>
        <p:txBody>
          <a:bodyPr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30144"/>
            <a:ext cx="5250180" cy="640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Placeholder Text - Click to Edit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348F56-FF6D-9F48-9016-EA9895AD4D1D}"/>
              </a:ext>
            </a:extLst>
          </p:cNvPr>
          <p:cNvCxnSpPr>
            <a:cxnSpLocks/>
          </p:cNvCxnSpPr>
          <p:nvPr/>
        </p:nvCxnSpPr>
        <p:spPr>
          <a:xfrm>
            <a:off x="558900" y="2982945"/>
            <a:ext cx="65725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A7168D-479F-8441-8005-B25E090C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85"/>
          <a:stretch/>
        </p:blipFill>
        <p:spPr>
          <a:xfrm>
            <a:off x="6621729" y="627542"/>
            <a:ext cx="1702208" cy="2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70CAE3-D2F0-7C43-8929-11C3E14C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290A36-1CCA-5A4B-9F0B-FCFBED44B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7820" y="1686777"/>
            <a:ext cx="5928360" cy="1090538"/>
          </a:xfrm>
        </p:spPr>
        <p:txBody>
          <a:bodyPr wrap="square" anchor="b">
            <a:spAutoFit/>
          </a:bodyPr>
          <a:lstStyle>
            <a:lvl1pPr algn="ctr">
              <a:defRPr sz="3600" b="1" i="0">
                <a:solidFill>
                  <a:srgbClr val="163A5A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7BE1FE-EDC2-E640-B48D-2E8AAC78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820" y="3325397"/>
            <a:ext cx="5928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E8BD66-D619-4542-8912-50DE68B6009B}"/>
              </a:ext>
            </a:extLst>
          </p:cNvPr>
          <p:cNvCxnSpPr>
            <a:cxnSpLocks/>
          </p:cNvCxnSpPr>
          <p:nvPr/>
        </p:nvCxnSpPr>
        <p:spPr>
          <a:xfrm>
            <a:off x="4243375" y="3051588"/>
            <a:ext cx="657253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3127"/>
            <a:ext cx="4057650" cy="34738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defRPr lang="en-US" sz="1100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63127"/>
            <a:ext cx="4057650" cy="34738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defRPr lang="en-US" sz="1100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DD6C-8195-4440-A54F-A0908CB065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029E-AEBB-B044-A1E4-8DEA40607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5965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5923"/>
            <a:ext cx="4040982" cy="618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4430"/>
            <a:ext cx="4040982" cy="30121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defRPr lang="en-US" sz="1100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 marL="1371600" indent="0">
              <a:buNone/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20" y="1015923"/>
            <a:ext cx="4041648" cy="618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20" y="1634430"/>
            <a:ext cx="4041648" cy="30121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defRPr lang="en-US" sz="1100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07D760-E354-DE46-916E-06A4FD39F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3EBEA-001D-3B40-A518-9C631CEB6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A5061-E23A-BA41-9DA9-9DD4F42C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A43D-F448-124E-AB59-459936F88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1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4243375" y="1027628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9144000" cy="89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83"/>
            <a:ext cx="8229600" cy="59538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3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9FDB6-602A-C64C-9BA7-E8EF7EB2E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BD95-3398-6F4B-B3BB-D4977E8C0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is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50"/>
            <a:ext cx="8229600" cy="75965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4243375" y="1027628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95E33-C273-9E44-86F9-77DC0357D7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525528"/>
            <a:ext cx="2479675" cy="513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CE49FF-9FA8-6443-9002-BBA3E945D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4216" y="1525528"/>
            <a:ext cx="2479675" cy="513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9172A12-9ACA-AE42-8A06-F9B17295F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7126" y="1525528"/>
            <a:ext cx="2479675" cy="513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0C8B07-DC04-774F-A6DC-EE7B8A93D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150575"/>
            <a:ext cx="2479675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7AF7D14-A273-104B-8B5F-D0F2B8A02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216" y="2150575"/>
            <a:ext cx="2479675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65A1947-5C3F-084C-8DD1-7DC25F687B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7126" y="2150575"/>
            <a:ext cx="2479675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84025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50"/>
            <a:ext cx="8229600" cy="75965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4243375" y="1027628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95E33-C273-9E44-86F9-77DC0357D7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79110"/>
            <a:ext cx="1920240" cy="7596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0C8B07-DC04-774F-A6DC-EE7B8A93D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150575"/>
            <a:ext cx="1921727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0BC41B-0390-614E-A71F-7CDB38E80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5074" y="1279110"/>
            <a:ext cx="1921727" cy="7596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B924B18-A458-F048-B953-9FCA630ECA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5074" y="2150575"/>
            <a:ext cx="1921727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CB66E04-CA58-CA4B-9736-DE8933234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2449" y="1279110"/>
            <a:ext cx="1921727" cy="7596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733430B-FD3A-2446-88B7-35BDA1B58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449" y="2150575"/>
            <a:ext cx="1921727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61BE91A-D4B1-534A-85B1-167D1323A9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59825" y="1279110"/>
            <a:ext cx="1921727" cy="75965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A5DFE9-02EA-B34B-8E06-35E4E8824D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9825" y="2150575"/>
            <a:ext cx="1921727" cy="218010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50548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ist lay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9144000" cy="89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83"/>
            <a:ext cx="8229600" cy="59538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DB5AD-9CB0-A64D-ADDE-70DC4B92E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196340"/>
            <a:ext cx="2479675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E37AA-442A-4941-803C-FDE8CABAA7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4216" y="1196340"/>
            <a:ext cx="2479675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2CB7500-7E90-8A40-83A3-2B37F1E278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7126" y="1196340"/>
            <a:ext cx="2479675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896F706-C7E4-434C-BF17-06BBDFBCA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077835"/>
            <a:ext cx="2479675" cy="248286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D76DFB1-F6E6-7D4C-9F36-B8EFE8368A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216" y="2077835"/>
            <a:ext cx="2479675" cy="248286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A75562-D323-CD4E-97A1-F0FB84526E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7126" y="2077835"/>
            <a:ext cx="2479675" cy="248286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BB62C0-74A1-FC4A-9E3F-3ECD776C81F3}"/>
              </a:ext>
            </a:extLst>
          </p:cNvPr>
          <p:cNvCxnSpPr>
            <a:cxnSpLocks/>
          </p:cNvCxnSpPr>
          <p:nvPr/>
        </p:nvCxnSpPr>
        <p:spPr>
          <a:xfrm>
            <a:off x="1368412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5149EE-9004-1F4F-A3D4-C0A9DAAAFC74}"/>
              </a:ext>
            </a:extLst>
          </p:cNvPr>
          <p:cNvCxnSpPr>
            <a:cxnSpLocks/>
          </p:cNvCxnSpPr>
          <p:nvPr/>
        </p:nvCxnSpPr>
        <p:spPr>
          <a:xfrm>
            <a:off x="4245427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6F5383-4EC9-254F-A36F-5DE9CAE35C7F}"/>
              </a:ext>
            </a:extLst>
          </p:cNvPr>
          <p:cNvCxnSpPr>
            <a:cxnSpLocks/>
          </p:cNvCxnSpPr>
          <p:nvPr/>
        </p:nvCxnSpPr>
        <p:spPr>
          <a:xfrm>
            <a:off x="7118337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alternate 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2CA7F-3E9A-F24A-9310-A8AB4B2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96180"/>
            <a:ext cx="5250180" cy="1939567"/>
          </a:xfrm>
        </p:spPr>
        <p:txBody>
          <a:bodyPr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49213"/>
            <a:ext cx="4297680" cy="5853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all" spc="200" baseline="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PLACEHOLDER TEXT - CLICK TO EDIT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C35ACD-AADE-6640-9876-75F0FC953A95}"/>
              </a:ext>
            </a:extLst>
          </p:cNvPr>
          <p:cNvCxnSpPr>
            <a:cxnSpLocks/>
          </p:cNvCxnSpPr>
          <p:nvPr/>
        </p:nvCxnSpPr>
        <p:spPr>
          <a:xfrm>
            <a:off x="558900" y="2982945"/>
            <a:ext cx="65725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6E3F65-680F-0E4E-8463-C4F2DF418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325374"/>
            <a:ext cx="5249863" cy="30806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Date/Speaker Placeholder - Click to Edit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91C66-386E-D442-939C-24349461A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85"/>
          <a:stretch/>
        </p:blipFill>
        <p:spPr>
          <a:xfrm>
            <a:off x="6621729" y="627542"/>
            <a:ext cx="1702208" cy="2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list lay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9144000" cy="89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83"/>
            <a:ext cx="8229600" cy="59538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DB5AD-9CB0-A64D-ADDE-70DC4B92E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96340"/>
            <a:ext cx="1920240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896F706-C7E4-434C-BF17-06BBDFBCA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077835"/>
            <a:ext cx="1920240" cy="248285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BB62C0-74A1-FC4A-9E3F-3ECD776C81F3}"/>
              </a:ext>
            </a:extLst>
          </p:cNvPr>
          <p:cNvCxnSpPr>
            <a:cxnSpLocks/>
          </p:cNvCxnSpPr>
          <p:nvPr/>
        </p:nvCxnSpPr>
        <p:spPr>
          <a:xfrm>
            <a:off x="1088695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4A97099-1492-7E42-8BB8-468EC1B97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0320" y="1196340"/>
            <a:ext cx="1920240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9C2445-B50C-8C42-9C97-BADF995D1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0320" y="2077835"/>
            <a:ext cx="1920240" cy="248285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601B0B-912C-974D-99F7-EF1D606115A8}"/>
              </a:ext>
            </a:extLst>
          </p:cNvPr>
          <p:cNvCxnSpPr>
            <a:cxnSpLocks/>
          </p:cNvCxnSpPr>
          <p:nvPr/>
        </p:nvCxnSpPr>
        <p:spPr>
          <a:xfrm>
            <a:off x="3191815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516AE72-065B-AC45-A62D-D60A4529F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1196340"/>
            <a:ext cx="1920240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35C28D9-525A-7B46-83CD-1B8534DAD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3440" y="2077835"/>
            <a:ext cx="1920240" cy="248285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63B571-AE86-9B4F-B1AD-8F6B3503511E}"/>
              </a:ext>
            </a:extLst>
          </p:cNvPr>
          <p:cNvCxnSpPr>
            <a:cxnSpLocks/>
          </p:cNvCxnSpPr>
          <p:nvPr/>
        </p:nvCxnSpPr>
        <p:spPr>
          <a:xfrm>
            <a:off x="5294935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D4592F4-545C-7B49-851C-9ED50B647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66560" y="1196340"/>
            <a:ext cx="1920240" cy="5132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1DCC1BF-A1E4-204E-A192-45FA8B3764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60" y="2077835"/>
            <a:ext cx="1920240" cy="2482856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15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818EC7-4A74-EC4C-B75E-4E207C79BA40}"/>
              </a:ext>
            </a:extLst>
          </p:cNvPr>
          <p:cNvCxnSpPr>
            <a:cxnSpLocks/>
          </p:cNvCxnSpPr>
          <p:nvPr/>
        </p:nvCxnSpPr>
        <p:spPr>
          <a:xfrm>
            <a:off x="7398055" y="1920552"/>
            <a:ext cx="65725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5868"/>
            <a:ext cx="2949178" cy="757831"/>
          </a:xfrm>
        </p:spPr>
        <p:txBody>
          <a:bodyPr anchor="b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12438"/>
            <a:ext cx="4799409" cy="4220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553"/>
            <a:ext cx="2949178" cy="2679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7E839-900D-774E-8F56-838F3D878E5D}"/>
              </a:ext>
            </a:extLst>
          </p:cNvPr>
          <p:cNvCxnSpPr>
            <a:cxnSpLocks/>
          </p:cNvCxnSpPr>
          <p:nvPr/>
        </p:nvCxnSpPr>
        <p:spPr>
          <a:xfrm>
            <a:off x="578091" y="1759476"/>
            <a:ext cx="657253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2F4-6AA8-0A44-B1F4-ACD112746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F23C2-6EED-534D-BF00-DF11CA200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0" y="0"/>
            <a:ext cx="3619180" cy="5148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5868"/>
            <a:ext cx="2949178" cy="757831"/>
          </a:xfrm>
        </p:spPr>
        <p:txBody>
          <a:bodyPr anchor="b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12438"/>
            <a:ext cx="4799409" cy="4220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553"/>
            <a:ext cx="2949178" cy="2679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7E839-900D-774E-8F56-838F3D878E5D}"/>
              </a:ext>
            </a:extLst>
          </p:cNvPr>
          <p:cNvCxnSpPr>
            <a:cxnSpLocks/>
          </p:cNvCxnSpPr>
          <p:nvPr/>
        </p:nvCxnSpPr>
        <p:spPr>
          <a:xfrm>
            <a:off x="578091" y="1759476"/>
            <a:ext cx="65725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98E12F-AA86-A145-9CF8-29B16647B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87390" y="4771678"/>
            <a:ext cx="3619179" cy="274891"/>
          </a:xfrm>
        </p:spPr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47E94C-EEBE-AB45-9D6D-305F48184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3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1" y="0"/>
            <a:ext cx="3189249" cy="5148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66344"/>
            <a:ext cx="2479287" cy="1090538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88" y="412438"/>
            <a:ext cx="5293112" cy="4220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93688" y="4771678"/>
            <a:ext cx="4129668" cy="274891"/>
          </a:xfrm>
        </p:spPr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1" y="0"/>
            <a:ext cx="3189249" cy="5148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66344"/>
            <a:ext cx="2479287" cy="1090538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88" y="412438"/>
            <a:ext cx="5293112" cy="4220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93688" y="4771678"/>
            <a:ext cx="4129668" cy="274891"/>
          </a:xfrm>
        </p:spPr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3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Thank you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2CA7F-3E9A-F24A-9310-A8AB4B2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30144"/>
            <a:ext cx="5250180" cy="640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Contact Information/CTA Placeholder Text - Click to Edit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348F56-FF6D-9F48-9016-EA9895AD4D1D}"/>
              </a:ext>
            </a:extLst>
          </p:cNvPr>
          <p:cNvCxnSpPr>
            <a:cxnSpLocks/>
          </p:cNvCxnSpPr>
          <p:nvPr/>
        </p:nvCxnSpPr>
        <p:spPr>
          <a:xfrm>
            <a:off x="558900" y="2982945"/>
            <a:ext cx="65725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A7168D-479F-8441-8005-B25E090C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85"/>
          <a:stretch/>
        </p:blipFill>
        <p:spPr>
          <a:xfrm>
            <a:off x="6621729" y="627542"/>
            <a:ext cx="1702208" cy="268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7078F-83E9-9A46-AD7C-C8ABA016F27E}"/>
              </a:ext>
            </a:extLst>
          </p:cNvPr>
          <p:cNvSpPr txBox="1"/>
          <p:nvPr/>
        </p:nvSpPr>
        <p:spPr>
          <a:xfrm>
            <a:off x="457200" y="2184473"/>
            <a:ext cx="4572000" cy="59147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defTabSz="6858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20700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Questions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2CA7F-3E9A-F24A-9310-A8AB4B2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30144"/>
            <a:ext cx="5250180" cy="640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Contact Information/CTA Placeholder Text - Click to Edit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348F56-FF6D-9F48-9016-EA9895AD4D1D}"/>
              </a:ext>
            </a:extLst>
          </p:cNvPr>
          <p:cNvCxnSpPr>
            <a:cxnSpLocks/>
          </p:cNvCxnSpPr>
          <p:nvPr/>
        </p:nvCxnSpPr>
        <p:spPr>
          <a:xfrm>
            <a:off x="558900" y="2982945"/>
            <a:ext cx="657253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A7168D-479F-8441-8005-B25E090C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85"/>
          <a:stretch/>
        </p:blipFill>
        <p:spPr>
          <a:xfrm>
            <a:off x="6621729" y="627542"/>
            <a:ext cx="1702208" cy="268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7078F-83E9-9A46-AD7C-C8ABA016F27E}"/>
              </a:ext>
            </a:extLst>
          </p:cNvPr>
          <p:cNvSpPr txBox="1"/>
          <p:nvPr/>
        </p:nvSpPr>
        <p:spPr>
          <a:xfrm>
            <a:off x="457200" y="2184473"/>
            <a:ext cx="4572000" cy="59147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defTabSz="68580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5530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2CA7F-3E9A-F24A-9310-A8AB4B2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7168D-479F-8441-8005-B25E090C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044" b="-3044"/>
          <a:stretch/>
        </p:blipFill>
        <p:spPr>
          <a:xfrm>
            <a:off x="2941320" y="1922787"/>
            <a:ext cx="3261360" cy="13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2CCBB-74F7-CA47-AC97-867D01F285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63126"/>
            <a:ext cx="8229600" cy="3477938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571500" indent="-223838">
              <a:lnSpc>
                <a:spcPct val="100000"/>
              </a:lnSpc>
              <a:tabLst/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buSzPct val="75000"/>
              <a:buFont typeface="Wingdings" pitchFamily="2" charset="2"/>
              <a:buChar char="§"/>
              <a:defRPr>
                <a:latin typeface="+mn-lt"/>
              </a:defRPr>
            </a:lvl3pPr>
            <a:lvl4pPr marL="1200150" indent="-171450">
              <a:lnSpc>
                <a:spcPct val="100000"/>
              </a:lnSpc>
              <a:buFont typeface="Wingdings" pitchFamily="2" charset="2"/>
              <a:buChar char="§"/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428750" indent="-171450">
              <a:buSzPct val="75000"/>
              <a:buFont typeface="Wingdings" pitchFamily="2" charset="2"/>
              <a:buChar char="§"/>
              <a:tabLst/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CB737E-6EC7-0A47-82A4-12FB568A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6D6EC6-975C-D040-BECE-5A456EF9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2CCBB-74F7-CA47-AC97-867D01F285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163126"/>
            <a:ext cx="8229600" cy="3477938"/>
          </a:xfrm>
          <a:prstGeom prst="rect">
            <a:avLst/>
          </a:prstGeom>
        </p:spPr>
        <p:txBody>
          <a:bodyPr numCol="2" spcCol="365760"/>
          <a:lstStyle>
            <a:lvl1pPr marL="230188" indent="-230188">
              <a:lnSpc>
                <a:spcPct val="100000"/>
              </a:lnSpc>
              <a:tabLst/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857250" indent="-171450">
              <a:lnSpc>
                <a:spcPct val="100000"/>
              </a:lnSpc>
              <a:buFont typeface="Wingdings" pitchFamily="2" charset="2"/>
              <a:buChar char="§"/>
              <a:defRPr lang="en-US" sz="11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200150" indent="-171450">
              <a:lnSpc>
                <a:spcPct val="100000"/>
              </a:lnSpc>
              <a:buFont typeface="Wingdings" pitchFamily="2" charset="2"/>
              <a:buChar char="§"/>
              <a:defRPr>
                <a:latin typeface="+mn-lt"/>
              </a:defRPr>
            </a:lvl4pPr>
            <a:lvl5pPr>
              <a:lnSpc>
                <a:spcPct val="100000"/>
              </a:lnSpc>
              <a:buFont typeface="Arial" panose="020B0604020202020204" pitchFamily="34" charset="0"/>
              <a:buNone/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Two column text: 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12A65-573A-AB43-8843-49BC8AAD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9F12E-2A8C-364C-89C7-B1D4938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Ad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A172-15FD-BC4C-89C9-7F3D0C310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71515"/>
            <a:ext cx="8229600" cy="3161917"/>
          </a:xfrm>
          <a:prstGeom prst="rect">
            <a:avLst/>
          </a:prstGeom>
        </p:spPr>
        <p:txBody>
          <a:bodyPr/>
          <a:lstStyle>
            <a:lvl1pPr marL="230188" indent="-230188">
              <a:lnSpc>
                <a:spcPct val="100000"/>
              </a:lnSpc>
              <a:tabLst/>
              <a:defRPr b="0" i="0">
                <a:solidFill>
                  <a:srgbClr val="5A6670"/>
                </a:solidFill>
                <a:latin typeface="+mn-lt"/>
              </a:defRPr>
            </a:lvl1pPr>
            <a:lvl2pPr>
              <a:lnSpc>
                <a:spcPct val="100000"/>
              </a:lnSpc>
              <a:defRPr b="0" i="0">
                <a:solidFill>
                  <a:srgbClr val="5A6670"/>
                </a:solidFill>
                <a:latin typeface="+mn-lt"/>
              </a:defRPr>
            </a:lvl2pPr>
            <a:lvl3pPr marL="857250" indent="-171450">
              <a:lnSpc>
                <a:spcPct val="100000"/>
              </a:lnSpc>
              <a:defRPr lang="en-US" sz="11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 b="0" i="0">
                <a:solidFill>
                  <a:srgbClr val="5A6670"/>
                </a:solidFill>
                <a:latin typeface="+mn-lt"/>
              </a:defRPr>
            </a:lvl4pPr>
            <a:lvl5pPr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1B0570-A49B-0C42-B22E-BEEAD24FD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" y="968700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 i="0" cap="all" spc="100" baseline="0">
                <a:solidFill>
                  <a:srgbClr val="008BAC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rgbClr val="5A6670"/>
                </a:solidFill>
              </a:defRPr>
            </a:lvl2pPr>
            <a:lvl3pPr>
              <a:defRPr>
                <a:solidFill>
                  <a:srgbClr val="5A6670"/>
                </a:solidFill>
              </a:defRPr>
            </a:lvl3pPr>
            <a:lvl4pPr>
              <a:defRPr>
                <a:solidFill>
                  <a:srgbClr val="5A6670"/>
                </a:solidFill>
              </a:defRPr>
            </a:lvl4pPr>
            <a:lvl5pPr>
              <a:defRPr>
                <a:solidFill>
                  <a:srgbClr val="5A6670"/>
                </a:solidFill>
              </a:defRPr>
            </a:lvl5pPr>
          </a:lstStyle>
          <a:p>
            <a:pPr lvl="0"/>
            <a:r>
              <a:rPr lang="en-US"/>
              <a:t>ADDITIONAL TITLE DETAILS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7F598B-A512-E645-BF18-2204D099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482F4E-ED61-9B43-97BF-0910C1F7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 &amp; Ad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A172-15FD-BC4C-89C9-7F3D0C310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63127"/>
            <a:ext cx="8229600" cy="253389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A6670"/>
                </a:solidFill>
                <a:latin typeface="+mn-lt"/>
              </a:defRPr>
            </a:lvl1pPr>
            <a:lvl2pPr>
              <a:defRPr b="0" i="0">
                <a:solidFill>
                  <a:srgbClr val="5A6670"/>
                </a:solidFill>
                <a:latin typeface="+mn-lt"/>
              </a:defRPr>
            </a:lvl2pPr>
            <a:lvl3pPr marL="857250" indent="-171450">
              <a:defRPr lang="en-US" sz="11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defRPr b="0" i="0">
                <a:solidFill>
                  <a:srgbClr val="5A6670"/>
                </a:solidFill>
                <a:latin typeface="+mn-lt"/>
              </a:defRPr>
            </a:lvl4pPr>
            <a:lvl5pPr>
              <a:defRPr lang="en-US" sz="1000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1B0570-A49B-0C42-B22E-BEEAD24FD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" y="3989823"/>
            <a:ext cx="8229600" cy="646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008BAC"/>
                </a:solidFill>
                <a:latin typeface="+mn-lt"/>
              </a:defRPr>
            </a:lvl1pPr>
            <a:lvl2pPr marL="342900" indent="0">
              <a:buNone/>
              <a:defRPr>
                <a:solidFill>
                  <a:srgbClr val="5A6670"/>
                </a:solidFill>
              </a:defRPr>
            </a:lvl2pPr>
            <a:lvl3pPr>
              <a:defRPr>
                <a:solidFill>
                  <a:srgbClr val="5A6670"/>
                </a:solidFill>
              </a:defRPr>
            </a:lvl3pPr>
            <a:lvl4pPr>
              <a:defRPr>
                <a:solidFill>
                  <a:srgbClr val="5A6670"/>
                </a:solidFill>
              </a:defRPr>
            </a:lvl4pPr>
            <a:lvl5pPr>
              <a:defRPr>
                <a:solidFill>
                  <a:srgbClr val="5A6670"/>
                </a:solidFill>
              </a:defRPr>
            </a:lvl5pPr>
          </a:lstStyle>
          <a:p>
            <a:pPr lvl="0"/>
            <a:r>
              <a:rPr lang="en-US"/>
              <a:t>Additional information – 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39AD6-6A31-1F49-B56D-3B93F22E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7C02-5E60-1444-840B-3A2F091E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CC056E-F862-8447-A937-51FBF76F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210" y="1972411"/>
            <a:ext cx="6550870" cy="674655"/>
          </a:xfrm>
          <a:solidFill>
            <a:schemeClr val="accent1"/>
          </a:solidFill>
          <a:ln>
            <a:noFill/>
          </a:ln>
          <a:effectLst>
            <a:outerShdw dist="127000" dir="2700000" algn="tl" rotWithShape="0">
              <a:schemeClr val="accent2"/>
            </a:outerShdw>
          </a:effectLst>
        </p:spPr>
        <p:txBody>
          <a:bodyPr wrap="square" lIns="137160" tIns="137160" rIns="137160" bIns="91440" anchor="b">
            <a:sp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8210" y="2982179"/>
            <a:ext cx="655087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1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C421A7-A68B-6244-9F8B-80FEA69C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210" y="1972411"/>
            <a:ext cx="6550870" cy="674655"/>
          </a:xfrm>
          <a:solidFill>
            <a:schemeClr val="bg1"/>
          </a:solidFill>
          <a:ln>
            <a:noFill/>
          </a:ln>
          <a:effectLst>
            <a:outerShdw dist="127000" dir="2700000" algn="tl" rotWithShape="0">
              <a:schemeClr val="accent4"/>
            </a:outerShdw>
          </a:effectLst>
        </p:spPr>
        <p:txBody>
          <a:bodyPr wrap="square" lIns="137160" tIns="137160" rIns="137160" bIns="91440" anchor="b">
            <a:spAutoFit/>
          </a:bodyPr>
          <a:lstStyle>
            <a:lvl1pPr algn="ctr">
              <a:defRPr sz="3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8210" y="2982179"/>
            <a:ext cx="655087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40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F69AFCA-FB29-734C-93FF-328DD303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7820" y="1686777"/>
            <a:ext cx="5928360" cy="1090538"/>
          </a:xfrm>
        </p:spPr>
        <p:txBody>
          <a:bodyPr wrap="square" anchor="b">
            <a:spAutoFit/>
          </a:bodyPr>
          <a:lstStyle>
            <a:lvl1pPr algn="ctr">
              <a:defRPr sz="3600" b="1" i="0">
                <a:solidFill>
                  <a:srgbClr val="163A5A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6DC862-233A-0449-9D25-7C2E7962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820" y="3325397"/>
            <a:ext cx="5928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CFABD9-DB1A-1644-8465-C866812EB27C}"/>
              </a:ext>
            </a:extLst>
          </p:cNvPr>
          <p:cNvCxnSpPr>
            <a:cxnSpLocks/>
          </p:cNvCxnSpPr>
          <p:nvPr/>
        </p:nvCxnSpPr>
        <p:spPr>
          <a:xfrm>
            <a:off x="4243375" y="3051588"/>
            <a:ext cx="65725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5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550"/>
            <a:ext cx="8229600" cy="759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Title Placeholder Text - 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3125"/>
            <a:ext cx="8229600" cy="347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A picture containing gear&#10;&#10;Description automatically generated">
            <a:extLst>
              <a:ext uri="{FF2B5EF4-FFF2-40B4-BE49-F238E27FC236}">
                <a16:creationId xmlns:a16="http://schemas.microsoft.com/office/drawing/2014/main" id="{FCFD1AFF-9C74-BB40-B68F-CF50AF5F76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78744" y="4831327"/>
            <a:ext cx="1008056" cy="155592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44B10A-E326-B943-AA2A-96B11E50F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310" y="4771678"/>
            <a:ext cx="5398770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Footer Placeholder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7A13B7-76F4-7F49-AC67-85A02B0A3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71678"/>
            <a:ext cx="419100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700" b="0" i="0" u="none" strike="noStrike" cap="none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fld id="{1FB7619A-6EB4-314B-A828-43778AAD6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163A5A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A6670"/>
        </a:buClr>
        <a:buSzPct val="90000"/>
        <a:buFont typeface="Arial" panose="020B0604020202020204" pitchFamily="34" charset="0"/>
        <a:buChar char="•"/>
        <a:tabLst/>
        <a:defRPr sz="1400" b="0" i="0" kern="1200">
          <a:solidFill>
            <a:srgbClr val="5A667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A6670"/>
        </a:buClr>
        <a:buSzPct val="75000"/>
        <a:buFont typeface="Courier New" panose="02070309020205020404" pitchFamily="49" charset="0"/>
        <a:buChar char="o"/>
        <a:defRPr sz="1200" b="0" i="0" kern="1200">
          <a:solidFill>
            <a:srgbClr val="5A667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A6670"/>
        </a:buClr>
        <a:buSzPct val="100000"/>
        <a:buFont typeface="Wingdings" pitchFamily="2" charset="2"/>
        <a:buChar char="§"/>
        <a:defRPr lang="en-US" sz="1100" b="0" i="0" kern="1200" dirty="0">
          <a:solidFill>
            <a:srgbClr val="5A667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A6670"/>
        </a:buClr>
        <a:buSzPct val="60000"/>
        <a:buFont typeface="Wingdings" pitchFamily="2" charset="2"/>
        <a:buChar char="§"/>
        <a:defRPr sz="1000" b="0" i="0" kern="1200">
          <a:solidFill>
            <a:srgbClr val="5A6670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200" b="0" i="0" kern="1200">
          <a:solidFill>
            <a:srgbClr val="5A667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732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288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423" userDrawn="1">
          <p15:clr>
            <a:srgbClr val="F26B43"/>
          </p15:clr>
        </p15:guide>
        <p15:guide id="8" pos="2160" userDrawn="1">
          <p15:clr>
            <a:srgbClr val="F26B43"/>
          </p15:clr>
        </p15:guide>
        <p15:guide id="9" orient="horz" pos="550" userDrawn="1">
          <p15:clr>
            <a:srgbClr val="F26B43"/>
          </p15:clr>
        </p15:guide>
        <p15:guide id="10" orient="horz" pos="2189" userDrawn="1">
          <p15:clr>
            <a:srgbClr val="F26B43"/>
          </p15:clr>
        </p15:guide>
        <p15:guide id="11" pos="216" userDrawn="1">
          <p15:clr>
            <a:srgbClr val="F26B43"/>
          </p15:clr>
        </p15:guide>
        <p15:guide id="12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books.co/fis/trainin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ISembedded@autobooks.co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autobooks.co/hubfs/_Website%20Resources/Partner-FIS/GTM%20Resources/Code%20for%20D1B%20Splash%20Page.html.zip" TargetMode="External"/><Relationship Id="rId2" Type="http://schemas.openxmlformats.org/officeDocument/2006/relationships/hyperlink" Target="mailto:FISembedded@autobooks.co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_1242_9788417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CE98-09B7-9140-B36C-6623928B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D1B Splash Page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DCF2E-91FB-304B-BBA2-A442CC11D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FIS Resource Kit</a:t>
            </a:r>
          </a:p>
        </p:txBody>
      </p:sp>
    </p:spTree>
    <p:extLst>
      <p:ext uri="{BB962C8B-B14F-4D97-AF65-F5344CB8AC3E}">
        <p14:creationId xmlns:p14="http://schemas.microsoft.com/office/powerpoint/2010/main" val="33696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133550"/>
            <a:ext cx="8511988" cy="759655"/>
          </a:xfrm>
        </p:spPr>
        <p:txBody>
          <a:bodyPr/>
          <a:lstStyle/>
          <a:p>
            <a:r>
              <a:rPr lang="en-US"/>
              <a:t>Publishing Your Autobooks Splash Page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7348" y="1098746"/>
            <a:ext cx="3291618" cy="2754600"/>
          </a:xfr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</a:pPr>
            <a:r>
              <a:rPr lang="en-US">
                <a:cs typeface="Times New Roman" panose="02020603050405020304" pitchFamily="18" charset="0"/>
              </a:rPr>
              <a:t>Click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Messaging</a:t>
            </a:r>
            <a:r>
              <a:rPr lang="en-US">
                <a:cs typeface="Times New Roman" panose="02020603050405020304" pitchFamily="18" charset="0"/>
              </a:rPr>
              <a:t> &gt;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Send Mail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</a:pPr>
            <a:r>
              <a:rPr lang="en-US">
                <a:cs typeface="Times New Roman" panose="02020603050405020304" pitchFamily="18" charset="0"/>
              </a:rPr>
              <a:t>Click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Marketing Item </a:t>
            </a:r>
            <a:r>
              <a:rPr lang="en-US">
                <a:cs typeface="Times New Roman" panose="02020603050405020304" pitchFamily="18" charset="0"/>
              </a:rPr>
              <a:t>and then click the adjacent </a:t>
            </a:r>
            <a:br>
              <a:rPr lang="en-US">
                <a:cs typeface="Times New Roman" panose="02020603050405020304" pitchFamily="18" charset="0"/>
              </a:rPr>
            </a:br>
            <a:r>
              <a:rPr lang="en-US">
                <a:cs typeface="Times New Roman" panose="02020603050405020304" pitchFamily="18" charset="0"/>
              </a:rPr>
              <a:t>drop-down to select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Autobooks Splash Page</a:t>
            </a:r>
            <a:endParaRPr lang="en-US">
              <a:cs typeface="Times New Roman" panose="02020603050405020304" pitchFamily="18" charset="0"/>
            </a:endParaRPr>
          </a:p>
          <a:p>
            <a:pPr marL="349250" marR="0" lvl="0" indent="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r>
              <a:rPr lang="en-US">
                <a:cs typeface="Times New Roman" panose="02020603050405020304" pitchFamily="18" charset="0"/>
              </a:rPr>
              <a:t>You can preview the splash page by clicking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Preview Marketing Item</a:t>
            </a:r>
            <a:r>
              <a:rPr lang="en-US"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8" indent="0">
              <a:buSzPts val="1000"/>
              <a:buNone/>
            </a:pPr>
            <a:endParaRPr lang="en-US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0" lvl="1" indent="-228600">
              <a:spcBef>
                <a:spcPts val="600"/>
              </a:spcBef>
              <a:buSzPts val="1000"/>
              <a:buFont typeface="+mj-lt"/>
              <a:buAutoNum type="arabicPeriod" startAt="6"/>
            </a:pPr>
            <a:endParaRPr lang="en-US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AA3E9-84CC-9906-7F77-FC6153B9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35" y="1033702"/>
            <a:ext cx="2948593" cy="2546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44038-E7A0-7E21-E409-C609B845B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670" y="2063016"/>
            <a:ext cx="2904807" cy="2455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75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C8F3-D450-BA49-9943-61294235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955"/>
            <a:ext cx="8229600" cy="759655"/>
          </a:xfrm>
        </p:spPr>
        <p:txBody>
          <a:bodyPr/>
          <a:lstStyle/>
          <a:p>
            <a:r>
              <a:rPr lang="en-US"/>
              <a:t>Maximizing Your</a:t>
            </a:r>
            <a:br>
              <a:rPr lang="en-US"/>
            </a:br>
            <a:r>
              <a:rPr lang="en-US"/>
              <a:t>Autobooks Splash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8FF81-AD52-D740-B89B-B738401DC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D1B Splash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0B77-5747-DB49-A582-6879F975D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E10C1-5680-D741-83E5-68B0C8737E9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87655" y="1280322"/>
            <a:ext cx="4968689" cy="52322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/>
              <a:t>How can your institution make the most out of customer responses to your Autobooks splash page?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A4AC6-5A21-B1EE-CA22-1655EF8B4525}"/>
              </a:ext>
            </a:extLst>
          </p:cNvPr>
          <p:cNvSpPr txBox="1">
            <a:spLocks/>
          </p:cNvSpPr>
          <p:nvPr/>
        </p:nvSpPr>
        <p:spPr>
          <a:xfrm>
            <a:off x="1836188" y="2034066"/>
            <a:ext cx="2496462" cy="1800493"/>
          </a:xfrm>
          <a:prstGeom prst="rect">
            <a:avLst/>
          </a:prstGeom>
          <a:solidFill>
            <a:schemeClr val="accent1"/>
          </a:solidFill>
          <a:effectLst>
            <a:outerShdw dist="127000" dir="2700000" algn="tl" rotWithShape="0">
              <a:schemeClr val="accent2"/>
            </a:outerShdw>
          </a:effectLst>
        </p:spPr>
        <p:txBody>
          <a:bodyPr vert="horz" wrap="square" lIns="274320" tIns="274320" rIns="274320" bIns="2743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spc="300">
                <a:solidFill>
                  <a:schemeClr val="bg1"/>
                </a:solidFill>
              </a:rPr>
              <a:t>TAKE ACTION!</a:t>
            </a:r>
          </a:p>
          <a:p>
            <a:pPr algn="ctr">
              <a:buClr>
                <a:schemeClr val="bg1"/>
              </a:buClr>
            </a:pPr>
            <a:r>
              <a:rPr lang="en-US" sz="1200">
                <a:solidFill>
                  <a:schemeClr val="bg1"/>
                </a:solidFill>
                <a:latin typeface="+mn-lt"/>
              </a:rPr>
              <a:t>Autobooks provides frontline tools &amp; training to further support these critical follow-up conversations.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E094BF0-ABE5-1CF6-8DD3-228308497576}"/>
              </a:ext>
            </a:extLst>
          </p:cNvPr>
          <p:cNvSpPr txBox="1">
            <a:spLocks/>
          </p:cNvSpPr>
          <p:nvPr/>
        </p:nvSpPr>
        <p:spPr>
          <a:xfrm>
            <a:off x="4708465" y="2034066"/>
            <a:ext cx="2599348" cy="2362185"/>
          </a:xfrm>
          <a:prstGeom prst="rect">
            <a:avLst/>
          </a:prstGeom>
          <a:solidFill>
            <a:srgbClr val="F8F6F5"/>
          </a:solidFill>
          <a:effectLst>
            <a:outerShdw dist="127000" dir="2700000" algn="tl" rotWithShape="0">
              <a:schemeClr val="accent2"/>
            </a:outerShdw>
          </a:effectLst>
        </p:spPr>
        <p:txBody>
          <a:bodyPr vert="horz" wrap="square" lIns="274320" tIns="274320" rIns="274320" bIns="2743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1050" kern="1200" spc="3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TRAINING TOOLS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100">
                <a:solidFill>
                  <a:schemeClr val="tx2"/>
                </a:solidFill>
                <a:latin typeface="+mn-lt"/>
              </a:rPr>
              <a:t>Check out these </a:t>
            </a:r>
            <a:r>
              <a:rPr lang="en-US" sz="110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Tools</a:t>
            </a:r>
            <a:r>
              <a:rPr lang="en-US" sz="110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100">
                <a:solidFill>
                  <a:schemeClr val="tx2"/>
                </a:solidFill>
                <a:latin typeface="+mn-lt"/>
              </a:rPr>
              <a:t>as your teams prepare to revisit these opportunities:</a:t>
            </a:r>
          </a:p>
          <a:p>
            <a:pPr marL="171450" indent="-17145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2"/>
                </a:solidFill>
                <a:latin typeface="+mn-lt"/>
              </a:rPr>
              <a:t>Videos</a:t>
            </a:r>
          </a:p>
          <a:p>
            <a:pPr marL="171450" indent="-17145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2"/>
                </a:solidFill>
                <a:latin typeface="+mn-lt"/>
              </a:rPr>
              <a:t>Enrollment Guides</a:t>
            </a:r>
          </a:p>
          <a:p>
            <a:pPr marL="171450" indent="-17145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2"/>
                </a:solidFill>
                <a:latin typeface="+mn-lt"/>
              </a:rPr>
              <a:t>Conversation Starters</a:t>
            </a:r>
          </a:p>
          <a:p>
            <a:pPr marL="171450" indent="-17145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2"/>
                </a:solidFill>
                <a:latin typeface="+mn-lt"/>
              </a:rPr>
              <a:t>Webinars </a:t>
            </a:r>
          </a:p>
        </p:txBody>
      </p:sp>
    </p:spTree>
    <p:extLst>
      <p:ext uri="{BB962C8B-B14F-4D97-AF65-F5344CB8AC3E}">
        <p14:creationId xmlns:p14="http://schemas.microsoft.com/office/powerpoint/2010/main" val="198801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5514-C76D-D5C7-EDA9-15DBB9B3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34450"/>
            <a:ext cx="2479287" cy="1754326"/>
          </a:xfrm>
        </p:spPr>
        <p:txBody>
          <a:bodyPr/>
          <a:lstStyle/>
          <a:p>
            <a:r>
              <a:rPr lang="en-US"/>
              <a:t>3 Steps to make the most of your Splash Page campaign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A20EF-B848-B2C8-223A-3F9A6770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D1B Splash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89140-12CE-AE1E-0A74-FA9ED63AA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0D2EB-7FA3-C19B-F533-7D0324605103}"/>
              </a:ext>
            </a:extLst>
          </p:cNvPr>
          <p:cNvSpPr txBox="1"/>
          <p:nvPr/>
        </p:nvSpPr>
        <p:spPr>
          <a:xfrm>
            <a:off x="3553844" y="663252"/>
            <a:ext cx="753732" cy="307777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rgbClr val="F3A9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latin typeface="+mj-lt"/>
              </a:rPr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5BFD2-03AC-E9F8-8FB8-35F32D79F93F}"/>
              </a:ext>
            </a:extLst>
          </p:cNvPr>
          <p:cNvSpPr txBox="1"/>
          <p:nvPr/>
        </p:nvSpPr>
        <p:spPr>
          <a:xfrm>
            <a:off x="4390465" y="682702"/>
            <a:ext cx="442408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003A5D"/>
                </a:solidFill>
                <a:latin typeface="+mj-lt"/>
              </a:rPr>
              <a:t>Navigate to the Splash Page Response Detail Report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03A5D"/>
                </a:solidFill>
                <a:latin typeface="+mn-lt"/>
              </a:rPr>
              <a:t>Reporting &gt; Batch Reporting &gt; Report Selection &gt; Splash Page Response Detail Report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85ABB-E813-4FC7-915B-FE623B7308A2}"/>
              </a:ext>
            </a:extLst>
          </p:cNvPr>
          <p:cNvSpPr txBox="1"/>
          <p:nvPr/>
        </p:nvSpPr>
        <p:spPr>
          <a:xfrm>
            <a:off x="3553844" y="1793078"/>
            <a:ext cx="753732" cy="307777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rgbClr val="F3A9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latin typeface="+mj-lt"/>
              </a:rPr>
              <a:t>STEP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5E451-56DD-E4A9-3944-118C44B87CA3}"/>
              </a:ext>
            </a:extLst>
          </p:cNvPr>
          <p:cNvSpPr txBox="1"/>
          <p:nvPr/>
        </p:nvSpPr>
        <p:spPr>
          <a:xfrm>
            <a:off x="4390465" y="1812528"/>
            <a:ext cx="181704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003A5D"/>
                </a:solidFill>
                <a:latin typeface="+mj-lt"/>
              </a:rPr>
              <a:t>Generate the Splash Page Response Detail Report</a:t>
            </a:r>
          </a:p>
          <a:p>
            <a:pPr>
              <a:spcAft>
                <a:spcPts val="600"/>
              </a:spcAft>
            </a:pPr>
            <a:r>
              <a:rPr lang="en-US" sz="1200">
                <a:solidFill>
                  <a:srgbClr val="003A5D"/>
                </a:solidFill>
                <a:latin typeface="+mn-lt"/>
              </a:rPr>
              <a:t>Sample Report detail: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0ABAD-8AEC-9AC2-2CE8-32215A6B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161"/>
          <a:stretch/>
        </p:blipFill>
        <p:spPr>
          <a:xfrm>
            <a:off x="6405148" y="1690589"/>
            <a:ext cx="2409399" cy="1305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716F0E-807B-28FF-63BA-E0FA26A283AD}"/>
              </a:ext>
            </a:extLst>
          </p:cNvPr>
          <p:cNvSpPr txBox="1"/>
          <p:nvPr/>
        </p:nvSpPr>
        <p:spPr>
          <a:xfrm>
            <a:off x="3553844" y="3274900"/>
            <a:ext cx="753732" cy="307777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rgbClr val="F3A9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latin typeface="+mj-lt"/>
              </a:rPr>
              <a:t>STEP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570143-8C85-C7F6-2234-A8A70E062D67}"/>
              </a:ext>
            </a:extLst>
          </p:cNvPr>
          <p:cNvSpPr txBox="1"/>
          <p:nvPr/>
        </p:nvSpPr>
        <p:spPr>
          <a:xfrm>
            <a:off x="4390465" y="3294350"/>
            <a:ext cx="4424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003A5D"/>
                </a:solidFill>
                <a:latin typeface="+mj-lt"/>
              </a:rPr>
              <a:t>Assign an internal action to each customer response</a:t>
            </a:r>
          </a:p>
          <a:p>
            <a:pPr marL="6350" lvl="2">
              <a:spcAft>
                <a:spcPts val="600"/>
              </a:spcAft>
            </a:pPr>
            <a:r>
              <a:rPr lang="en-US" sz="1200" b="1">
                <a:solidFill>
                  <a:srgbClr val="003A5D"/>
                </a:solidFill>
                <a:latin typeface="+mn-lt"/>
              </a:rPr>
              <a:t>Recommended actions for each response include:</a:t>
            </a:r>
          </a:p>
          <a:p>
            <a:pPr marL="349250" lvl="4" indent="-228600">
              <a:buClr>
                <a:schemeClr val="tx2"/>
              </a:buClr>
              <a:buFont typeface="+mj-lt"/>
              <a:buAutoNum type="arabicPeriod"/>
            </a:pPr>
            <a:r>
              <a:rPr lang="en-US" sz="1100">
                <a:solidFill>
                  <a:schemeClr val="accent1"/>
                </a:solidFill>
                <a:latin typeface="+mj-lt"/>
              </a:rPr>
              <a:t>Declined</a:t>
            </a:r>
            <a:r>
              <a:rPr lang="en-US" sz="1100">
                <a:solidFill>
                  <a:srgbClr val="003A5D"/>
                </a:solidFill>
                <a:latin typeface="+mn-lt"/>
              </a:rPr>
              <a:t>: No further action</a:t>
            </a:r>
          </a:p>
          <a:p>
            <a:pPr marL="349250" lvl="4" indent="-228600">
              <a:buClr>
                <a:schemeClr val="tx2"/>
              </a:buClr>
              <a:buFont typeface="+mj-lt"/>
              <a:buAutoNum type="arabicPeriod"/>
            </a:pPr>
            <a:r>
              <a:rPr lang="en-US" sz="1100">
                <a:solidFill>
                  <a:schemeClr val="accent1"/>
                </a:solidFill>
                <a:latin typeface="+mj-lt"/>
              </a:rPr>
              <a:t>Deferred</a:t>
            </a:r>
            <a:r>
              <a:rPr lang="en-US" sz="1100">
                <a:solidFill>
                  <a:srgbClr val="003A5D"/>
                </a:solidFill>
                <a:latin typeface="+mn-lt"/>
              </a:rPr>
              <a:t>: Follow up with customer to answer questions</a:t>
            </a:r>
          </a:p>
          <a:p>
            <a:pPr marL="349250" lvl="4" indent="-228600">
              <a:buClr>
                <a:schemeClr val="tx2"/>
              </a:buClr>
              <a:buFont typeface="+mj-lt"/>
              <a:buAutoNum type="arabicPeriod"/>
            </a:pPr>
            <a:r>
              <a:rPr lang="en-US" sz="1100">
                <a:solidFill>
                  <a:schemeClr val="accent1"/>
                </a:solidFill>
                <a:latin typeface="+mj-lt"/>
              </a:rPr>
              <a:t>Acknowledged</a:t>
            </a:r>
            <a:r>
              <a:rPr lang="en-US" sz="1100">
                <a:solidFill>
                  <a:srgbClr val="003A5D"/>
                </a:solidFill>
                <a:latin typeface="+mn-lt"/>
              </a:rPr>
              <a:t>: Follow up with customer to answer questions</a:t>
            </a:r>
          </a:p>
          <a:p>
            <a:pPr marL="234950" lvl="2" indent="-228600">
              <a:buFont typeface="+mj-lt"/>
              <a:buAutoNum type="arabicPeriod"/>
            </a:pPr>
            <a:endParaRPr lang="en-US" sz="1200" b="1">
              <a:solidFill>
                <a:srgbClr val="003A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16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9E2BC-88A9-DC4C-9308-EC2B4D5A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857458"/>
            <a:ext cx="2949178" cy="757130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E39115-353F-B54A-B610-E901F02E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688125"/>
            <a:ext cx="4990998" cy="4220998"/>
          </a:xfrm>
        </p:spPr>
        <p:txBody>
          <a:bodyPr anchor="ctr"/>
          <a:lstStyle/>
          <a:p>
            <a:pPr marL="690563" indent="-690563">
              <a:buNone/>
              <a:tabLst>
                <a:tab pos="342900" algn="ctr"/>
                <a:tab pos="677863" algn="l"/>
              </a:tabLst>
            </a:pPr>
            <a:r>
              <a:rPr lang="en-US">
                <a:solidFill>
                  <a:schemeClr val="accent1"/>
                </a:solidFill>
                <a:latin typeface="DM Serif Display" pitchFamily="2" charset="0"/>
              </a:rPr>
              <a:t>	3	</a:t>
            </a:r>
            <a:r>
              <a:rPr lang="en-US" sz="1600"/>
              <a:t>Solution Overview:  </a:t>
            </a:r>
            <a:br>
              <a:rPr lang="en-US" sz="1600"/>
            </a:br>
            <a:r>
              <a:rPr lang="en-US" sz="1600">
                <a:latin typeface="+mj-lt"/>
              </a:rPr>
              <a:t>Autobooks D1B Splash Page</a:t>
            </a:r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r>
              <a:rPr lang="en-US">
                <a:solidFill>
                  <a:schemeClr val="accent1"/>
                </a:solidFill>
                <a:latin typeface="DM Serif Display" pitchFamily="2" charset="0"/>
              </a:rPr>
              <a:t>	4-8	</a:t>
            </a:r>
            <a:r>
              <a:rPr lang="en-US" sz="1600"/>
              <a:t>Creating your Autobooks Splash Page</a:t>
            </a:r>
            <a:endParaRPr lang="en-US"/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r>
              <a:rPr lang="en-US">
                <a:solidFill>
                  <a:schemeClr val="accent1"/>
                </a:solidFill>
                <a:latin typeface="DM Serif Display" pitchFamily="2" charset="0"/>
              </a:rPr>
              <a:t>	9	</a:t>
            </a:r>
            <a:r>
              <a:rPr lang="en-US" sz="1600">
                <a:hlinkClick r:id="rId2" action="ppaction://hlinksldjump"/>
              </a:rPr>
              <a:t>Autobooks HTML Code</a:t>
            </a:r>
            <a:endParaRPr lang="en-US" sz="1600"/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r>
              <a:rPr lang="en-US" sz="1600">
                <a:solidFill>
                  <a:schemeClr val="accent1"/>
                </a:solidFill>
                <a:latin typeface="DM Serif Display" pitchFamily="2" charset="0"/>
              </a:rPr>
              <a:t>	10	</a:t>
            </a:r>
            <a:r>
              <a:rPr lang="en-US" sz="1600"/>
              <a:t>Publishing your Autobooks Splash Page </a:t>
            </a:r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r>
              <a:rPr lang="en-US" sz="1600">
                <a:solidFill>
                  <a:schemeClr val="accent1"/>
                </a:solidFill>
                <a:latin typeface="DM Serif Display" pitchFamily="2" charset="0"/>
              </a:rPr>
              <a:t>	11	</a:t>
            </a:r>
            <a:r>
              <a:rPr lang="en-US" sz="1600"/>
              <a:t>Maximizing your Autobooks Splash Page</a:t>
            </a:r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endParaRPr lang="en-US" sz="1600"/>
          </a:p>
          <a:p>
            <a:pPr marL="0" indent="0">
              <a:buNone/>
              <a:tabLst>
                <a:tab pos="342900" algn="ctr"/>
                <a:tab pos="678942" algn="l"/>
              </a:tabLst>
            </a:pPr>
            <a:r>
              <a:rPr lang="en-US">
                <a:solidFill>
                  <a:schemeClr val="accent1"/>
                </a:solidFill>
                <a:latin typeface="DM Serif Display" pitchFamily="2" charset="0"/>
              </a:rPr>
              <a:t>	</a:t>
            </a:r>
            <a:endParaRPr lang="en-US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014B9-CBE2-D748-85BD-085F28A40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16FFB-6452-1A40-AA98-ABADCC3C7A19}"/>
              </a:ext>
            </a:extLst>
          </p:cNvPr>
          <p:cNvSpPr txBox="1"/>
          <p:nvPr/>
        </p:nvSpPr>
        <p:spPr>
          <a:xfrm>
            <a:off x="4037448" y="957404"/>
            <a:ext cx="526106" cy="18466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" spc="225">
                <a:solidFill>
                  <a:schemeClr val="accent1"/>
                </a:solidFill>
                <a:latin typeface="+mj-lt"/>
              </a:rPr>
              <a:t>PAGE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DBECFDE-6E13-8562-33A8-33DC42EE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953553"/>
            <a:ext cx="2949178" cy="2679884"/>
          </a:xfrm>
        </p:spPr>
        <p:txBody>
          <a:bodyPr/>
          <a:lstStyle/>
          <a:p>
            <a:r>
              <a:rPr lang="en-US"/>
              <a:t>See page 300-301,                           Digital One Business BST User Guide for additional details.</a:t>
            </a:r>
          </a:p>
          <a:p>
            <a:r>
              <a:rPr lang="en-US"/>
              <a:t>Feel free to contact our team at anytime and we’re happy to further assist </a:t>
            </a:r>
            <a:r>
              <a:rPr lang="en-US" b="1">
                <a:hlinkClick r:id="rId3"/>
              </a:rPr>
              <a:t>FISembedded@autobooks.co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177AB2-AC9F-56A4-E59D-985203FEF771}"/>
              </a:ext>
            </a:extLst>
          </p:cNvPr>
          <p:cNvSpPr/>
          <p:nvPr/>
        </p:nvSpPr>
        <p:spPr>
          <a:xfrm>
            <a:off x="5684474" y="739132"/>
            <a:ext cx="1991047" cy="261610"/>
          </a:xfrm>
          <a:prstGeom prst="rect">
            <a:avLst/>
          </a:prstGeom>
          <a:gradFill>
            <a:gsLst>
              <a:gs pos="0">
                <a:schemeClr val="accent5"/>
              </a:gs>
              <a:gs pos="91000">
                <a:srgbClr val="F3A9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06CD1-1A04-78B0-F4BF-132E0F5B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857457"/>
            <a:ext cx="2212039" cy="757130"/>
          </a:xfrm>
        </p:spPr>
        <p:txBody>
          <a:bodyPr anchor="b">
            <a:normAutofit/>
          </a:bodyPr>
          <a:lstStyle/>
          <a:p>
            <a:r>
              <a:rPr lang="en-US"/>
              <a:t>D1B </a:t>
            </a:r>
            <a:br>
              <a:rPr lang="en-US"/>
            </a:br>
            <a:r>
              <a:rPr lang="en-US"/>
              <a:t>Splash Page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D2C457-53CE-0782-2B70-6C353129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954127"/>
            <a:ext cx="2792766" cy="2815518"/>
          </a:xfrm>
        </p:spPr>
        <p:txBody>
          <a:bodyPr>
            <a:normAutofit/>
          </a:bodyPr>
          <a:lstStyle/>
          <a:p>
            <a:r>
              <a:rPr lang="en-US"/>
              <a:t>Functionality is included within D1B, configured via BST tools</a:t>
            </a:r>
          </a:p>
          <a:p>
            <a:r>
              <a:rPr lang="en-US"/>
              <a:t>Splash Page Tool allows for custom content creation via standard HTML, including option to embed links/files</a:t>
            </a:r>
          </a:p>
          <a:p>
            <a:r>
              <a:rPr lang="en-US"/>
              <a:t>An institution can designate different content for primary admins vs. standard users</a:t>
            </a:r>
          </a:p>
          <a:p>
            <a:r>
              <a:rPr lang="en-US"/>
              <a:t>Able to track user engagement; opt-in vs. ‘remind me later’ and build follow-up targeting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9B6DACA-A296-9F1D-53F0-FD91704E2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645"/>
            <a:ext cx="419100" cy="274637"/>
          </a:xfrm>
        </p:spPr>
        <p:txBody>
          <a:bodyPr/>
          <a:lstStyle/>
          <a:p>
            <a:pPr defTabSz="685800">
              <a:spcAft>
                <a:spcPts val="450"/>
              </a:spcAft>
            </a:pPr>
            <a:fld id="{F7CADEA9-0AFC-B549-B690-A46B9B6402E4}" type="slidenum">
              <a:rPr lang="en-US" kern="1200">
                <a:solidFill>
                  <a:srgbClr val="A2A9AD"/>
                </a:solidFill>
                <a:latin typeface="Montserrat Bold" panose="020B0604020202020204"/>
              </a:rPr>
              <a:pPr defTabSz="685800">
                <a:spcAft>
                  <a:spcPts val="450"/>
                </a:spcAft>
              </a:pPr>
              <a:t>3</a:t>
            </a:fld>
            <a:endParaRPr lang="en-US" kern="1200">
              <a:solidFill>
                <a:srgbClr val="A2A9AD"/>
              </a:solidFill>
              <a:latin typeface="Montserrat Bold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FF4D6-7415-B8E3-9AF4-3ED908A96D90}"/>
              </a:ext>
            </a:extLst>
          </p:cNvPr>
          <p:cNvSpPr txBox="1"/>
          <p:nvPr/>
        </p:nvSpPr>
        <p:spPr>
          <a:xfrm>
            <a:off x="4273707" y="405809"/>
            <a:ext cx="4091153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After launching the Autobooks splash page, adoption  </a:t>
            </a:r>
            <a:r>
              <a:rPr lang="en-US" sz="1200" b="1" spc="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INCREASED 207%</a:t>
            </a:r>
            <a:endParaRPr lang="en-US" sz="1600" b="1" spc="3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DE69F2-E8CC-CC0E-6FFA-BCF154C6D8B7}"/>
              </a:ext>
            </a:extLst>
          </p:cNvPr>
          <p:cNvSpPr/>
          <p:nvPr/>
        </p:nvSpPr>
        <p:spPr>
          <a:xfrm>
            <a:off x="3754609" y="1180007"/>
            <a:ext cx="5251268" cy="21608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97C58-7E90-D517-E0A1-A7F01484D1A7}"/>
              </a:ext>
            </a:extLst>
          </p:cNvPr>
          <p:cNvSpPr/>
          <p:nvPr/>
        </p:nvSpPr>
        <p:spPr>
          <a:xfrm>
            <a:off x="7491344" y="2889308"/>
            <a:ext cx="1212910" cy="335280"/>
          </a:xfrm>
          <a:prstGeom prst="roundRect">
            <a:avLst/>
          </a:prstGeom>
          <a:solidFill>
            <a:srgbClr val="018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+mj-lt"/>
              </a:rPr>
              <a:t>Proceed to Online Banking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3B7F0-E8EA-BF40-DF94-41FA8279F985}"/>
              </a:ext>
            </a:extLst>
          </p:cNvPr>
          <p:cNvSpPr/>
          <p:nvPr/>
        </p:nvSpPr>
        <p:spPr>
          <a:xfrm>
            <a:off x="5812220" y="2889308"/>
            <a:ext cx="1212910" cy="335280"/>
          </a:xfrm>
          <a:prstGeom prst="roundRect">
            <a:avLst/>
          </a:prstGeom>
          <a:solidFill>
            <a:srgbClr val="018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+mj-lt"/>
              </a:rPr>
              <a:t>Remind Me Later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9C8DAC-1891-0557-CFCF-1517C7993682}"/>
              </a:ext>
            </a:extLst>
          </p:cNvPr>
          <p:cNvSpPr/>
          <p:nvPr/>
        </p:nvSpPr>
        <p:spPr>
          <a:xfrm>
            <a:off x="4063790" y="2889308"/>
            <a:ext cx="1212910" cy="335280"/>
          </a:xfrm>
          <a:prstGeom prst="roundRect">
            <a:avLst/>
          </a:prstGeom>
          <a:solidFill>
            <a:srgbClr val="018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+mj-lt"/>
              </a:rPr>
              <a:t>Let’s Get Started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8271D5-5E56-38BC-CA82-BAB7000CF854}"/>
              </a:ext>
            </a:extLst>
          </p:cNvPr>
          <p:cNvSpPr/>
          <p:nvPr/>
        </p:nvSpPr>
        <p:spPr>
          <a:xfrm>
            <a:off x="4063790" y="3719549"/>
            <a:ext cx="4697608" cy="4826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accent1"/>
                </a:solidFill>
                <a:latin typeface="+mj-lt"/>
              </a:rPr>
              <a:t>Customer Experience:</a:t>
            </a:r>
          </a:p>
          <a:p>
            <a:pPr algn="ctr"/>
            <a:r>
              <a:rPr lang="en-US" sz="900">
                <a:solidFill>
                  <a:schemeClr val="accent1"/>
                </a:solidFill>
                <a:latin typeface="+mj-lt"/>
              </a:rPr>
              <a:t>Proceed to Online Banking </a:t>
            </a:r>
            <a:r>
              <a:rPr lang="en-US" sz="90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900">
                <a:solidFill>
                  <a:schemeClr val="accent1"/>
                </a:solidFill>
                <a:latin typeface="+mj-lt"/>
              </a:rPr>
              <a:t>Enroll in Autobooks</a:t>
            </a:r>
          </a:p>
        </p:txBody>
      </p:sp>
      <p:pic>
        <p:nvPicPr>
          <p:cNvPr id="13" name="Graphic 12" descr="Arrow Up with solid fill">
            <a:extLst>
              <a:ext uri="{FF2B5EF4-FFF2-40B4-BE49-F238E27FC236}">
                <a16:creationId xmlns:a16="http://schemas.microsoft.com/office/drawing/2014/main" id="{F6FBC29C-E3B4-3B9D-1C6F-7760F5E6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375713" y="3181365"/>
            <a:ext cx="589065" cy="522515"/>
          </a:xfrm>
          <a:prstGeom prst="rect">
            <a:avLst/>
          </a:prstGeom>
          <a:effectLst/>
        </p:spPr>
      </p:pic>
      <p:pic>
        <p:nvPicPr>
          <p:cNvPr id="14" name="Graphic 13" descr="Arrow Up with solid fill">
            <a:extLst>
              <a:ext uri="{FF2B5EF4-FFF2-40B4-BE49-F238E27FC236}">
                <a16:creationId xmlns:a16="http://schemas.microsoft.com/office/drawing/2014/main" id="{020E038C-A7FE-5365-6DE3-7977985F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124143" y="3181365"/>
            <a:ext cx="589065" cy="522515"/>
          </a:xfrm>
          <a:prstGeom prst="rect">
            <a:avLst/>
          </a:prstGeom>
          <a:effectLst/>
        </p:spPr>
      </p:pic>
      <p:pic>
        <p:nvPicPr>
          <p:cNvPr id="18" name="Graphic 17" descr="Arrow Up with solid fill">
            <a:extLst>
              <a:ext uri="{FF2B5EF4-FFF2-40B4-BE49-F238E27FC236}">
                <a16:creationId xmlns:a16="http://schemas.microsoft.com/office/drawing/2014/main" id="{1DF80679-D71A-37F1-F281-1200708EC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03267" y="3181365"/>
            <a:ext cx="589065" cy="522515"/>
          </a:xfrm>
          <a:prstGeom prst="rect">
            <a:avLst/>
          </a:prstGeom>
          <a:effectLst/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765EB6-49BC-FF39-A7BE-A22FA2901A3B}"/>
              </a:ext>
            </a:extLst>
          </p:cNvPr>
          <p:cNvSpPr/>
          <p:nvPr/>
        </p:nvSpPr>
        <p:spPr>
          <a:xfrm>
            <a:off x="4063790" y="4449001"/>
            <a:ext cx="2961340" cy="3352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accent1"/>
                </a:solidFill>
                <a:latin typeface="+mj-lt"/>
              </a:rPr>
              <a:t>Follow-Up Autobooks Leads &amp; Opportunities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77B7E67C-9C75-04EB-65F8-904E99FF4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534654" y="4195143"/>
            <a:ext cx="278491" cy="247028"/>
          </a:xfrm>
          <a:prstGeom prst="rect">
            <a:avLst/>
          </a:prstGeom>
          <a:effectLst/>
        </p:spPr>
      </p:pic>
      <p:pic>
        <p:nvPicPr>
          <p:cNvPr id="21" name="Graphic 20" descr="Arrow Up with solid fill">
            <a:extLst>
              <a:ext uri="{FF2B5EF4-FFF2-40B4-BE49-F238E27FC236}">
                <a16:creationId xmlns:a16="http://schemas.microsoft.com/office/drawing/2014/main" id="{DBE00773-9297-4F92-D524-C5266F855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283084" y="4195143"/>
            <a:ext cx="278491" cy="247028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75D9E7-5225-C18D-8321-ADCDC4CE5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923" y="1256083"/>
            <a:ext cx="5120640" cy="155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1F2DB-BBDB-1F8F-5945-E638995E7CED}"/>
              </a:ext>
            </a:extLst>
          </p:cNvPr>
          <p:cNvSpPr txBox="1"/>
          <p:nvPr/>
        </p:nvSpPr>
        <p:spPr>
          <a:xfrm>
            <a:off x="3994623" y="214067"/>
            <a:ext cx="46493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$2.2B INSTITUTION LAUNCHED MARCH 2022</a:t>
            </a:r>
          </a:p>
        </p:txBody>
      </p:sp>
    </p:spTree>
    <p:extLst>
      <p:ext uri="{BB962C8B-B14F-4D97-AF65-F5344CB8AC3E}">
        <p14:creationId xmlns:p14="http://schemas.microsoft.com/office/powerpoint/2010/main" val="417492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Your Splash Page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4E8EB-5E08-F343-8CF6-406D6002E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D1B Splash Page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56310" y="1305792"/>
            <a:ext cx="3629585" cy="3009900"/>
          </a:xfrm>
        </p:spPr>
        <p:txBody>
          <a:bodyPr/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rabicPeriod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400" b="1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en-US">
                <a:cs typeface="Times New Roman" panose="02020603050405020304" pitchFamily="18" charset="0"/>
              </a:rPr>
              <a:t> &gt; </a:t>
            </a:r>
            <a:r>
              <a:rPr lang="en-US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Create</a:t>
            </a:r>
            <a:r>
              <a:rPr lang="en-US" sz="14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cs typeface="Times New Roman" panose="02020603050405020304" pitchFamily="18" charset="0"/>
              </a:rPr>
              <a:t>&gt;</a:t>
            </a:r>
            <a:r>
              <a:rPr lang="en-US" sz="14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Create Marketing Item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rabicPeriod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Type or select an </a:t>
            </a:r>
            <a:r>
              <a:rPr lang="en-US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Expiration Date </a:t>
            </a:r>
          </a:p>
          <a:p>
            <a:pPr marL="342900" marR="0" lvl="0" indent="-342900">
              <a:spcBef>
                <a:spcPts val="600"/>
              </a:spcBef>
              <a:spcAft>
                <a:spcPts val="1200"/>
              </a:spcAft>
              <a:buSzPts val="1000"/>
              <a:buFont typeface="Arial" panose="020B0604020202020204" pitchFamily="34" charset="0"/>
              <a:buAutoNum type="arabicPeriod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Select a splash page </a:t>
            </a:r>
            <a:r>
              <a:rPr lang="en-US">
                <a:cs typeface="Times New Roman" panose="02020603050405020304" pitchFamily="18" charset="0"/>
              </a:rPr>
              <a:t>type:</a:t>
            </a:r>
            <a:r>
              <a:rPr lang="en-US" b="1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Marketing Splash Page </a:t>
            </a:r>
          </a:p>
          <a:p>
            <a:pPr marL="512762" lvl="1">
              <a:spcAft>
                <a:spcPts val="0"/>
              </a:spcAft>
            </a:pPr>
            <a:r>
              <a:rPr lang="en-US" sz="120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>
                <a:latin typeface="+mj-lt"/>
                <a:cs typeface="Times New Roman" panose="02020603050405020304" pitchFamily="18" charset="0"/>
              </a:rPr>
              <a:t>Informational Splash Page 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>
                <a:latin typeface="+mj-lt"/>
                <a:cs typeface="Times New Roman" panose="02020603050405020304" pitchFamily="18" charset="0"/>
              </a:rPr>
              <a:t>Marketing Splash Page 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options essentially provide a way for you to categorize your splash pages. Otherwise, they both have the same features/functions. 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68BF780-7464-229F-D73D-180038E6678B}"/>
              </a:ext>
            </a:extLst>
          </p:cNvPr>
          <p:cNvSpPr txBox="1">
            <a:spLocks/>
          </p:cNvSpPr>
          <p:nvPr/>
        </p:nvSpPr>
        <p:spPr>
          <a:xfrm>
            <a:off x="5139435" y="1258626"/>
            <a:ext cx="3022258" cy="2846933"/>
          </a:xfrm>
          <a:prstGeom prst="rect">
            <a:avLst/>
          </a:prstGeom>
          <a:solidFill>
            <a:schemeClr val="accent1"/>
          </a:solidFill>
          <a:effectLst>
            <a:outerShdw dist="127000" dir="2700000" algn="tl" rotWithShape="0">
              <a:schemeClr val="accent2"/>
            </a:outerShdw>
          </a:effectLst>
        </p:spPr>
        <p:txBody>
          <a:bodyPr vert="horz" wrap="square" lIns="274320" tIns="274320" rIns="274320" bIns="2743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spc="300">
                <a:solidFill>
                  <a:schemeClr val="bg1"/>
                </a:solidFill>
              </a:rPr>
              <a:t>BEST PRACTICES:</a:t>
            </a:r>
          </a:p>
          <a:p>
            <a:pPr marL="174625" indent="-17462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+mn-lt"/>
              </a:rPr>
              <a:t>Provide a short burst of information to the company user to grab their attention</a:t>
            </a:r>
          </a:p>
          <a:p>
            <a:pPr marL="174625" indent="-17462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+mn-lt"/>
              </a:rPr>
              <a:t>Include a click-thru so the company can go directly to your Autobooks landing page</a:t>
            </a:r>
          </a:p>
          <a:p>
            <a:pPr marL="174625" indent="-17462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+mn-lt"/>
              </a:rPr>
              <a:t>Configure to always display the message until Expiration Date, unless deferred by user </a:t>
            </a:r>
          </a:p>
        </p:txBody>
      </p:sp>
    </p:spTree>
    <p:extLst>
      <p:ext uri="{BB962C8B-B14F-4D97-AF65-F5344CB8AC3E}">
        <p14:creationId xmlns:p14="http://schemas.microsoft.com/office/powerpoint/2010/main" val="263273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E664E-1E13-3EF6-ADD4-63110E53DDBE}"/>
              </a:ext>
            </a:extLst>
          </p:cNvPr>
          <p:cNvSpPr/>
          <p:nvPr/>
        </p:nvSpPr>
        <p:spPr>
          <a:xfrm>
            <a:off x="4572000" y="1022585"/>
            <a:ext cx="4179155" cy="7013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61D2CD33-6E4A-B849-15D0-58868C0E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15" y="1201766"/>
            <a:ext cx="3657600" cy="3123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Creating Your Splash Page: </a:t>
            </a:r>
            <a:r>
              <a:rPr lang="en-US"/>
              <a:t>Acknowledge Option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2443" y="1098746"/>
            <a:ext cx="4524934" cy="1231106"/>
          </a:xfrm>
        </p:spPr>
        <p:txBody>
          <a:bodyPr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 startAt="4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</a:t>
            </a:r>
            <a:r>
              <a:rPr lang="en-US">
                <a:cs typeface="Times New Roman" panose="02020603050405020304" pitchFamily="18" charset="0"/>
              </a:rPr>
              <a:t>displayed response options: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cs typeface="Times New Roman" panose="02020603050405020304" pitchFamily="18" charset="0"/>
              </a:rPr>
              <a:t>The </a:t>
            </a:r>
            <a:r>
              <a:rPr lang="en-US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Acknowledge</a:t>
            </a:r>
            <a:r>
              <a:rPr lang="en-US">
                <a:cs typeface="Times New Roman" panose="02020603050405020304" pitchFamily="18" charset="0"/>
              </a:rPr>
              <a:t> button is required for all splash pages and allows the company user to accept and use the service or information included in the splash page.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B2048BA-97B7-62C6-2CE8-286A22F6ADF7}"/>
              </a:ext>
            </a:extLst>
          </p:cNvPr>
          <p:cNvSpPr txBox="1">
            <a:spLocks/>
          </p:cNvSpPr>
          <p:nvPr/>
        </p:nvSpPr>
        <p:spPr>
          <a:xfrm>
            <a:off x="5137839" y="4128985"/>
            <a:ext cx="2786521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1050">
                <a:solidFill>
                  <a:schemeClr val="tx1"/>
                </a:solidFill>
                <a:latin typeface="+mn-lt"/>
              </a:rPr>
              <a:t>Button font &amp; colors are defined by FIS and cannot be changed.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DA2DD-13FE-3677-D667-B399B8E6A40C}"/>
              </a:ext>
            </a:extLst>
          </p:cNvPr>
          <p:cNvSpPr txBox="1"/>
          <p:nvPr/>
        </p:nvSpPr>
        <p:spPr>
          <a:xfrm>
            <a:off x="815470" y="2394634"/>
            <a:ext cx="319195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US" sz="1200">
                <a:solidFill>
                  <a:schemeClr val="tx1"/>
                </a:solidFill>
                <a:latin typeface="+mn-lt"/>
              </a:rPr>
              <a:t>To set up the Acknowledge button, </a:t>
            </a:r>
            <a:br>
              <a:rPr lang="en-US" sz="1200">
                <a:solidFill>
                  <a:schemeClr val="tx1"/>
                </a:solidFill>
                <a:latin typeface="+mn-lt"/>
              </a:rPr>
            </a:br>
            <a:r>
              <a:rPr lang="en-US" sz="1200">
                <a:solidFill>
                  <a:schemeClr val="tx1"/>
                </a:solidFill>
                <a:latin typeface="+mn-lt"/>
              </a:rPr>
              <a:t>do </a:t>
            </a:r>
            <a:r>
              <a:rPr lang="en-US" sz="1200" u="sng">
                <a:solidFill>
                  <a:schemeClr val="tx1"/>
                </a:solidFill>
                <a:latin typeface="+mj-lt"/>
              </a:rPr>
              <a:t>one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of the following:</a:t>
            </a: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Select the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Label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radio button and click the related drop-down and select a pre-defined label.</a:t>
            </a:r>
          </a:p>
          <a:p>
            <a:pPr marL="174625" lvl="2">
              <a:spcAft>
                <a:spcPts val="600"/>
              </a:spcAft>
              <a:buClr>
                <a:schemeClr val="tx1"/>
              </a:buClr>
            </a:pPr>
            <a:r>
              <a:rPr lang="en-US" sz="120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Let’s Get Started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” is recommended.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Link to the Autobooks Menu in Online Banking.</a:t>
            </a:r>
          </a:p>
          <a:p>
            <a:pPr marL="174625" lvl="2">
              <a:spcAft>
                <a:spcPts val="600"/>
              </a:spcAft>
              <a:buClr>
                <a:schemeClr val="tx1"/>
              </a:buClr>
            </a:pPr>
            <a:r>
              <a:rPr lang="en-US" sz="105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1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slide 11 for details on how to maximize these follow-up opportunities.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9350E16-D55A-017C-F9C7-6037B9A1D48C}"/>
              </a:ext>
            </a:extLst>
          </p:cNvPr>
          <p:cNvGrpSpPr/>
          <p:nvPr/>
        </p:nvGrpSpPr>
        <p:grpSpPr>
          <a:xfrm>
            <a:off x="6910720" y="2330978"/>
            <a:ext cx="1678653" cy="622479"/>
            <a:chOff x="5029666" y="4198772"/>
            <a:chExt cx="1678653" cy="622479"/>
          </a:xfrm>
          <a:effectLst/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8AB248-2509-00F1-F064-22631F3A9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666" y="4198772"/>
              <a:ext cx="1678653" cy="622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762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450F01-801E-E840-57A5-E50106B79C71}"/>
                </a:ext>
              </a:extLst>
            </p:cNvPr>
            <p:cNvSpPr/>
            <p:nvPr/>
          </p:nvSpPr>
          <p:spPr>
            <a:xfrm>
              <a:off x="5600700" y="4676123"/>
              <a:ext cx="787099" cy="9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EE6C-A7B9-0E7E-EE9B-227E0AD07134}"/>
              </a:ext>
            </a:extLst>
          </p:cNvPr>
          <p:cNvGrpSpPr/>
          <p:nvPr/>
        </p:nvGrpSpPr>
        <p:grpSpPr>
          <a:xfrm>
            <a:off x="4970323" y="1977517"/>
            <a:ext cx="1654880" cy="1997602"/>
            <a:chOff x="5172408" y="2183373"/>
            <a:chExt cx="1654880" cy="1997602"/>
          </a:xfrm>
        </p:grpSpPr>
        <p:pic>
          <p:nvPicPr>
            <p:cNvPr id="1025" name="Picture 2">
              <a:extLst>
                <a:ext uri="{FF2B5EF4-FFF2-40B4-BE49-F238E27FC236}">
                  <a16:creationId xmlns:a16="http://schemas.microsoft.com/office/drawing/2014/main" id="{1A72C78C-9677-09FD-8327-0D4DAC42D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408" y="2183373"/>
              <a:ext cx="1654880" cy="19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762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27" name="Rounded Rectangle 1026">
              <a:extLst>
                <a:ext uri="{FF2B5EF4-FFF2-40B4-BE49-F238E27FC236}">
                  <a16:creationId xmlns:a16="http://schemas.microsoft.com/office/drawing/2014/main" id="{E8A15189-B715-1B8B-32F0-46B3448F6B46}"/>
                </a:ext>
              </a:extLst>
            </p:cNvPr>
            <p:cNvSpPr/>
            <p:nvPr/>
          </p:nvSpPr>
          <p:spPr>
            <a:xfrm>
              <a:off x="5452095" y="3924310"/>
              <a:ext cx="827682" cy="256665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chemeClr val="accent5"/>
                  </a:gs>
                  <a:gs pos="100000">
                    <a:srgbClr val="F3A912"/>
                  </a:gs>
                </a:gsLst>
                <a:lin ang="1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9CA732-3AA4-C1E9-00B2-EC9F61E7E62F}"/>
              </a:ext>
            </a:extLst>
          </p:cNvPr>
          <p:cNvSpPr/>
          <p:nvPr/>
        </p:nvSpPr>
        <p:spPr>
          <a:xfrm>
            <a:off x="4854011" y="1234050"/>
            <a:ext cx="948016" cy="256665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941584-E570-25DF-38A3-AC72C8E5328C}"/>
              </a:ext>
            </a:extLst>
          </p:cNvPr>
          <p:cNvSpPr/>
          <p:nvPr/>
        </p:nvSpPr>
        <p:spPr>
          <a:xfrm>
            <a:off x="6927287" y="2333161"/>
            <a:ext cx="787099" cy="194888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E664E-1E13-3EF6-ADD4-63110E53DDBE}"/>
              </a:ext>
            </a:extLst>
          </p:cNvPr>
          <p:cNvSpPr/>
          <p:nvPr/>
        </p:nvSpPr>
        <p:spPr>
          <a:xfrm>
            <a:off x="4572000" y="1022585"/>
            <a:ext cx="4179155" cy="7013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61D2CD33-6E4A-B849-15D0-58868C0E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15" y="1201766"/>
            <a:ext cx="3657600" cy="3123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Creating Your Splash Page: </a:t>
            </a:r>
            <a:r>
              <a:rPr lang="en-US"/>
              <a:t>Deferral Option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2443" y="1098746"/>
            <a:ext cx="4179155" cy="1015663"/>
          </a:xfr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 startAt="4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</a:t>
            </a:r>
            <a:r>
              <a:rPr lang="en-US">
                <a:cs typeface="Times New Roman" panose="02020603050405020304" pitchFamily="18" charset="0"/>
              </a:rPr>
              <a:t>displayed response options: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cs typeface="Times New Roman" panose="02020603050405020304" pitchFamily="18" charset="0"/>
              </a:rPr>
              <a:t>The </a:t>
            </a:r>
            <a:r>
              <a:rPr lang="en-US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Deferral</a:t>
            </a:r>
            <a:r>
              <a:rPr lang="en-US">
                <a:cs typeface="Times New Roman" panose="02020603050405020304" pitchFamily="18" charset="0"/>
              </a:rPr>
              <a:t> button is optional and allows users to postpone their review of the splash page until their next sign-on.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B2048BA-97B7-62C6-2CE8-286A22F6ADF7}"/>
              </a:ext>
            </a:extLst>
          </p:cNvPr>
          <p:cNvSpPr txBox="1">
            <a:spLocks/>
          </p:cNvSpPr>
          <p:nvPr/>
        </p:nvSpPr>
        <p:spPr>
          <a:xfrm>
            <a:off x="5292480" y="4128985"/>
            <a:ext cx="2786521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1050">
                <a:solidFill>
                  <a:schemeClr val="tx1"/>
                </a:solidFill>
                <a:latin typeface="+mn-lt"/>
              </a:rPr>
              <a:t>Button font &amp; colors are defined by FIS and cannot be changed.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DA2DD-13FE-3677-D667-B399B8E6A40C}"/>
              </a:ext>
            </a:extLst>
          </p:cNvPr>
          <p:cNvSpPr txBox="1"/>
          <p:nvPr/>
        </p:nvSpPr>
        <p:spPr>
          <a:xfrm>
            <a:off x="815470" y="2192928"/>
            <a:ext cx="3358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US" sz="1200">
                <a:solidFill>
                  <a:schemeClr val="tx1"/>
                </a:solidFill>
                <a:latin typeface="+mn-lt"/>
              </a:rPr>
              <a:t>To set up the Deferral button:</a:t>
            </a: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Click the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Deferral Button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check box</a:t>
            </a: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Do </a:t>
            </a:r>
            <a:r>
              <a:rPr lang="en-US" sz="1200" u="sng">
                <a:solidFill>
                  <a:schemeClr val="tx1"/>
                </a:solidFill>
                <a:latin typeface="+mj-lt"/>
              </a:rPr>
              <a:t>one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of the following:</a:t>
            </a:r>
          </a:p>
          <a:p>
            <a:pPr marL="349250" lvl="1" indent="-174625">
              <a:spcAft>
                <a:spcPts val="600"/>
              </a:spcAft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200">
                <a:solidFill>
                  <a:schemeClr val="tx1"/>
                </a:solidFill>
                <a:latin typeface="+mn-lt"/>
              </a:rPr>
              <a:t>Select the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Label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radio button and click the related drop-down and select a pre-defined label.</a:t>
            </a:r>
          </a:p>
          <a:p>
            <a:pPr marL="349250" lvl="1" indent="-174625">
              <a:spcAft>
                <a:spcPts val="600"/>
              </a:spcAft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20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Remind Me Later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” is recommended</a:t>
            </a:r>
          </a:p>
          <a:p>
            <a:pPr marL="349250" lvl="2">
              <a:spcAft>
                <a:spcPts val="600"/>
              </a:spcAft>
              <a:buClr>
                <a:schemeClr val="tx1"/>
              </a:buClr>
            </a:pPr>
            <a:r>
              <a:rPr lang="en-US" sz="105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1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slide 11 for details on how to maximize these follow-up opportunities.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9CA732-3AA4-C1E9-00B2-EC9F61E7E62F}"/>
              </a:ext>
            </a:extLst>
          </p:cNvPr>
          <p:cNvSpPr/>
          <p:nvPr/>
        </p:nvSpPr>
        <p:spPr>
          <a:xfrm>
            <a:off x="6215527" y="1234050"/>
            <a:ext cx="948016" cy="256665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A5D592-E8E6-3F3A-6067-7969B76B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23" y="1977517"/>
            <a:ext cx="2504098" cy="198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027" name="Rounded Rectangle 1026">
            <a:extLst>
              <a:ext uri="{FF2B5EF4-FFF2-40B4-BE49-F238E27FC236}">
                <a16:creationId xmlns:a16="http://schemas.microsoft.com/office/drawing/2014/main" id="{E8A15189-B715-1B8B-32F0-46B3448F6B46}"/>
              </a:ext>
            </a:extLst>
          </p:cNvPr>
          <p:cNvSpPr/>
          <p:nvPr/>
        </p:nvSpPr>
        <p:spPr>
          <a:xfrm>
            <a:off x="5823542" y="2289938"/>
            <a:ext cx="1330294" cy="386027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D52D1-0104-BDEC-BAC6-A4EA9DE3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93" y="1977517"/>
            <a:ext cx="2640756" cy="1966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CE664E-1E13-3EF6-ADD4-63110E53DDBE}"/>
              </a:ext>
            </a:extLst>
          </p:cNvPr>
          <p:cNvSpPr/>
          <p:nvPr/>
        </p:nvSpPr>
        <p:spPr>
          <a:xfrm>
            <a:off x="4572000" y="1022585"/>
            <a:ext cx="4179155" cy="7013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61D2CD33-6E4A-B849-15D0-58868C0EA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15" y="1201766"/>
            <a:ext cx="3657600" cy="3123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Creating Your Splash Page: </a:t>
            </a:r>
            <a:r>
              <a:rPr lang="en-US"/>
              <a:t>Decline Option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2443" y="1098746"/>
            <a:ext cx="4179155" cy="830997"/>
          </a:xfr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 startAt="4"/>
            </a:pPr>
            <a:r>
              <a: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the </a:t>
            </a:r>
            <a:r>
              <a:rPr lang="en-US">
                <a:cs typeface="Times New Roman" panose="02020603050405020304" pitchFamily="18" charset="0"/>
              </a:rPr>
              <a:t>displayed response options: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 Decline 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button is optional and allows users to exit the splash page.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DA2DD-13FE-3677-D667-B399B8E6A40C}"/>
              </a:ext>
            </a:extLst>
          </p:cNvPr>
          <p:cNvSpPr txBox="1"/>
          <p:nvPr/>
        </p:nvSpPr>
        <p:spPr>
          <a:xfrm>
            <a:off x="876300" y="2036104"/>
            <a:ext cx="33582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US" sz="1200">
                <a:solidFill>
                  <a:schemeClr val="tx1"/>
                </a:solidFill>
                <a:latin typeface="+mn-lt"/>
              </a:rPr>
              <a:t>To set up the Decline button:</a:t>
            </a: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Click the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Decline Button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check box</a:t>
            </a: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</a:rPr>
              <a:t>Do </a:t>
            </a:r>
            <a:r>
              <a:rPr lang="en-US" sz="1200" u="sng">
                <a:solidFill>
                  <a:schemeClr val="tx1"/>
                </a:solidFill>
                <a:latin typeface="+mj-lt"/>
              </a:rPr>
              <a:t>one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of the following:</a:t>
            </a:r>
          </a:p>
          <a:p>
            <a:pPr marL="349250" lvl="1" indent="-174625">
              <a:spcAft>
                <a:spcPts val="600"/>
              </a:spcAft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200">
                <a:solidFill>
                  <a:schemeClr val="tx1"/>
                </a:solidFill>
                <a:latin typeface="+mn-lt"/>
              </a:rPr>
              <a:t>Select the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Label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radio button and click the related drop-down and select a pre-defined label.</a:t>
            </a:r>
          </a:p>
          <a:p>
            <a:pPr marL="349250" lvl="1" indent="-174625">
              <a:spcAft>
                <a:spcPts val="600"/>
              </a:spcAft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120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Proceed to Online Banking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” is recommended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9CA732-3AA4-C1E9-00B2-EC9F61E7E62F}"/>
              </a:ext>
            </a:extLst>
          </p:cNvPr>
          <p:cNvSpPr/>
          <p:nvPr/>
        </p:nvSpPr>
        <p:spPr>
          <a:xfrm>
            <a:off x="7523251" y="1234050"/>
            <a:ext cx="948016" cy="256665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ounded Rectangle 1026">
            <a:extLst>
              <a:ext uri="{FF2B5EF4-FFF2-40B4-BE49-F238E27FC236}">
                <a16:creationId xmlns:a16="http://schemas.microsoft.com/office/drawing/2014/main" id="{E8A15189-B715-1B8B-32F0-46B3448F6B46}"/>
              </a:ext>
            </a:extLst>
          </p:cNvPr>
          <p:cNvSpPr/>
          <p:nvPr/>
        </p:nvSpPr>
        <p:spPr>
          <a:xfrm>
            <a:off x="5715967" y="2733465"/>
            <a:ext cx="1881622" cy="386027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36116CF-890B-63A2-CEAE-2EFF3E4E691C}"/>
              </a:ext>
            </a:extLst>
          </p:cNvPr>
          <p:cNvSpPr txBox="1">
            <a:spLocks/>
          </p:cNvSpPr>
          <p:nvPr/>
        </p:nvSpPr>
        <p:spPr>
          <a:xfrm>
            <a:off x="5292480" y="4128985"/>
            <a:ext cx="2786521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NOTE: </a:t>
            </a:r>
            <a:r>
              <a:rPr lang="en-US" sz="1050">
                <a:solidFill>
                  <a:schemeClr val="tx1"/>
                </a:solidFill>
                <a:latin typeface="+mn-lt"/>
              </a:rPr>
              <a:t>Button font &amp; colors are defined by FIS and cannot be changed.</a:t>
            </a:r>
          </a:p>
        </p:txBody>
      </p:sp>
    </p:spTree>
    <p:extLst>
      <p:ext uri="{BB962C8B-B14F-4D97-AF65-F5344CB8AC3E}">
        <p14:creationId xmlns:p14="http://schemas.microsoft.com/office/powerpoint/2010/main" val="226836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22427-D180-5149-8523-BF995BA2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133550"/>
            <a:ext cx="8511988" cy="759655"/>
          </a:xfrm>
        </p:spPr>
        <p:txBody>
          <a:bodyPr/>
          <a:lstStyle/>
          <a:p>
            <a:r>
              <a:rPr lang="en-US">
                <a:latin typeface="+mn-lt"/>
              </a:rPr>
              <a:t>Creating Your Splash Page: </a:t>
            </a:r>
            <a:r>
              <a:rPr lang="en-US"/>
              <a:t>Marketing Option Details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E575D-A385-EB47-A7DA-71EF6000E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10F35D-E854-9D46-B4F1-CB3494A98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2443" y="1098746"/>
            <a:ext cx="5038804" cy="4431983"/>
          </a:xfr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 startAt="5"/>
            </a:pPr>
            <a:r>
              <a:rPr lang="en-US">
                <a:cs typeface="Times New Roman" panose="02020603050405020304" pitchFamily="18" charset="0"/>
              </a:rPr>
              <a:t>Complete the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Marketing Option Details</a:t>
            </a:r>
            <a:r>
              <a:rPr lang="en-US">
                <a:cs typeface="Times New Roman" panose="02020603050405020304" pitchFamily="18" charset="0"/>
              </a:rPr>
              <a:t>: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solidFill>
                  <a:schemeClr val="accent1"/>
                </a:solidFill>
                <a:latin typeface="+mj-lt"/>
                <a:cs typeface="Arial"/>
              </a:rPr>
              <a:t>From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Distribution list from which the splash page originated. Only distribution lists of which you are a member are available for selection.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solidFill>
                  <a:schemeClr val="accent1"/>
                </a:solidFill>
                <a:latin typeface="+mj-lt"/>
                <a:cs typeface="Arial"/>
              </a:rPr>
              <a:t>Name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Splash page name.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solidFill>
                  <a:schemeClr val="accent1"/>
                </a:solidFill>
                <a:latin typeface="+mj-lt"/>
                <a:cs typeface="Arial"/>
              </a:rPr>
              <a:t>Description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Optional. Splash page description, up to 160 alpha/numeric.</a:t>
            </a:r>
          </a:p>
          <a:p>
            <a:pPr marL="577850" lvl="1" indent="-228600">
              <a:spcBef>
                <a:spcPts val="600"/>
              </a:spcBef>
              <a:buSzPts val="1000"/>
            </a:pPr>
            <a:r>
              <a:rPr lang="en-US">
                <a:solidFill>
                  <a:schemeClr val="accent1"/>
                </a:solidFill>
                <a:latin typeface="+mj-lt"/>
                <a:cs typeface="Arial"/>
              </a:rPr>
              <a:t>Item HTML</a:t>
            </a: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Field supports hyperlinks and unlimited characters. See the next slide for Autobooks HTML code.</a:t>
            </a:r>
          </a:p>
          <a:p>
            <a:pPr marL="407988" indent="-342900">
              <a:buSzPts val="1000"/>
              <a:buFont typeface="+mj-lt"/>
              <a:buAutoNum type="arabicPeriod" startAt="6"/>
            </a:pPr>
            <a:r>
              <a:rPr lang="en-US">
                <a:cs typeface="Times New Roman" panose="02020603050405020304" pitchFamily="18" charset="0"/>
              </a:rPr>
              <a:t>Click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Continue</a:t>
            </a:r>
          </a:p>
          <a:p>
            <a:pPr marL="407988" indent="-342900">
              <a:buSzPts val="1000"/>
              <a:buFont typeface="+mj-lt"/>
              <a:buAutoNum type="arabicPeriod" startAt="6"/>
            </a:pPr>
            <a:r>
              <a:rPr lang="en-US">
                <a:cs typeface="Times New Roman" panose="02020603050405020304" pitchFamily="18" charset="0"/>
              </a:rPr>
              <a:t>Review the Splash page information and click </a:t>
            </a:r>
            <a:r>
              <a:rPr lang="en-US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Save Changes</a:t>
            </a:r>
          </a:p>
          <a:p>
            <a:pPr marL="407988" indent="-342900">
              <a:buSzPts val="1000"/>
              <a:buFont typeface="+mj-lt"/>
              <a:buAutoNum type="arabicPeriod" startAt="6"/>
            </a:pPr>
            <a:endParaRPr lang="en-US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8" indent="0">
              <a:buSzPts val="1000"/>
              <a:buNone/>
            </a:pPr>
            <a:endParaRPr lang="en-US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0" lvl="1" indent="-228600">
              <a:spcBef>
                <a:spcPts val="600"/>
              </a:spcBef>
              <a:buSzPts val="1000"/>
              <a:buFont typeface="+mj-lt"/>
              <a:buAutoNum type="arabicPeriod" startAt="6"/>
            </a:pPr>
            <a:endParaRPr lang="en-US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D7A38-1588-C387-3C48-65F325D22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61138" r="20744" b="2850"/>
          <a:stretch/>
        </p:blipFill>
        <p:spPr bwMode="auto">
          <a:xfrm>
            <a:off x="5673112" y="1227517"/>
            <a:ext cx="5836711" cy="29319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CCC296-92FB-F51A-2210-DC3DE407584E}"/>
              </a:ext>
            </a:extLst>
          </p:cNvPr>
          <p:cNvSpPr/>
          <p:nvPr/>
        </p:nvSpPr>
        <p:spPr>
          <a:xfrm>
            <a:off x="5689716" y="3728669"/>
            <a:ext cx="529550" cy="215626"/>
          </a:xfrm>
          <a:prstGeom prst="roundRect">
            <a:avLst/>
          </a:prstGeom>
          <a:noFill/>
          <a:ln w="28575">
            <a:gradFill>
              <a:gsLst>
                <a:gs pos="0">
                  <a:schemeClr val="accent5"/>
                </a:gs>
                <a:gs pos="100000">
                  <a:srgbClr val="F3A912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0777D5-D196-C5CC-2FFD-BA62B6CB3C63}"/>
              </a:ext>
            </a:extLst>
          </p:cNvPr>
          <p:cNvSpPr/>
          <p:nvPr/>
        </p:nvSpPr>
        <p:spPr>
          <a:xfrm>
            <a:off x="7785847" y="1098746"/>
            <a:ext cx="1432112" cy="3584666"/>
          </a:xfrm>
          <a:prstGeom prst="rect">
            <a:avLst/>
          </a:prstGeom>
          <a:gradFill>
            <a:gsLst>
              <a:gs pos="5000">
                <a:schemeClr val="bg1">
                  <a:alpha val="0"/>
                </a:schemeClr>
              </a:gs>
              <a:gs pos="5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C8F3-D450-BA49-9943-61294235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524170"/>
            <a:ext cx="2949178" cy="1089529"/>
          </a:xfrm>
        </p:spPr>
        <p:txBody>
          <a:bodyPr/>
          <a:lstStyle/>
          <a:p>
            <a:r>
              <a:rPr lang="en-US"/>
              <a:t>Autobooks </a:t>
            </a:r>
            <a:br>
              <a:rPr lang="en-US"/>
            </a:br>
            <a:r>
              <a:rPr lang="en-US"/>
              <a:t>Splash Page HTML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E10C1-5680-D741-83E5-68B0C8737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953553"/>
            <a:ext cx="2790264" cy="2679884"/>
          </a:xfrm>
        </p:spPr>
        <p:txBody>
          <a:bodyPr/>
          <a:lstStyle/>
          <a:p>
            <a:r>
              <a:rPr lang="en-US"/>
              <a:t>Autobooks HTML Code:   </a:t>
            </a:r>
            <a:r>
              <a:rPr lang="en-US" b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Copy/Paste into the HTML section of BST Splash Page tool.</a:t>
            </a:r>
          </a:p>
          <a:p>
            <a:endParaRPr lang="en-US" b="1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r>
              <a:rPr lang="en-US"/>
              <a:t>See page 300-301,                           Digital One Business BST User Guide for additional details.</a:t>
            </a:r>
          </a:p>
          <a:p>
            <a:r>
              <a:rPr lang="en-US"/>
              <a:t>Feel free to contact our team at any time and we’re happy to further assist you. </a:t>
            </a:r>
            <a:r>
              <a:rPr lang="en-US" b="1">
                <a:hlinkClick r:id="rId2"/>
              </a:rPr>
              <a:t>FISembedded@autobooks.co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0B77-5747-DB49-A582-6879F975D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7619A-6EB4-314B-A828-43778AAD643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647D-9C99-2ED9-8171-5EA93441F413}"/>
              </a:ext>
            </a:extLst>
          </p:cNvPr>
          <p:cNvSpPr txBox="1"/>
          <p:nvPr/>
        </p:nvSpPr>
        <p:spPr>
          <a:xfrm>
            <a:off x="4190411" y="349715"/>
            <a:ext cx="4543941" cy="4408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img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 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src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="https://content.autobooks.co/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hubfs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/External%20Images/FIS-D1B-Splash-Page-Image.png" alt="Introducing 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Autobooks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" width="750"&gt;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&lt;p style="font-family: Arial; color:#018AAC; font-size:20px; line-height: 1; margin-top: 10px; margin-bottom: 10px; padding-top: 0px"&gt;&lt;strong&gt;Check out &lt;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&gt;Accept Payments&lt;/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 and &lt;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&gt;Send Invoices&lt;/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 inside Online Banking&lt;/strong&gt; &lt;/p&gt;</a:t>
            </a:r>
            <a:endParaRPr lang="en-US">
              <a:latin typeface="Calibri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&lt;p style="font-family: Arial; font-size: 14px; line-height: 1.3; margin-bottom: 0px; padding-top: 0px;"&gt;Get paid faster! 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Autobooks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 makes it easy for customers to pay — and for you to stay on top of your business finances.&lt;/p&gt;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&lt;p style="font-family: Arial; font-size: 15px; line-height: 1.3; color:#0B3B5D; margin-bottom: 10px;"&gt;&lt;strong&gt;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Autobooks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 includes these powerful tools, designed specifically for your small business needs: &lt;/strong&gt;&lt;/p&gt;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&lt;li style="font-family: Arial; font-size: 14px; line-height: 1.3; text-indent: -22px; margin-left: 30px; margin-right: 20%; margin-bottom: 5px;"&gt;&lt;strong&gt;Send an Invoice:&lt;/strong&gt; Customize and send professional digital invoices, get paid directly into your [FI Bank Account], and easily keep track of who’s paid and what’s due. &lt;/li&gt;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&lt;li style="font-family: Arial; font-size: 14px; line-height: 1.3; text-indent: -22px; margin-left: 30px; margin-right: 20%; padding-bottom: 5px"&gt;&lt;strong&gt;Accept a Payment: &lt;/strong&gt;Accept credit card, debit card, and ACH transfers directly inside online banking. Share your QR Code or Payment Form link anywhere you get paid. &lt;/li&gt;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&lt;li style="font-family: Arial; font-size: 14px; line-height: 1.3; text-indent: -22px; margin-left: 30px; margin-right: 20%;"&gt;&lt;strong&gt;All payments deposited into checking:&lt;/strong&gt; Customer payments are deposited within two business days, and centralized into one deposit account for easy access and tracking. &lt;/li&gt;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&lt;p style="font-family: Arial; font-size: 15px; line-height: 1.3; color:#0B3B5D; margin-bottom: 10px;"&gt;&lt;strong&gt;Save time by adding optional accounting and reporting features: &lt;/strong&gt;&lt;/p&gt;</a:t>
            </a:r>
            <a:endParaRPr lang="en-US">
              <a:latin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&lt;li style="font-family: Arial; font-size: 14px; line-height: 1.3; text-indent: -20px; margin-left: 30px; margin-right: 15%;"&gt;&lt;strong&gt;Manage it all inside online banking: &lt;/strong&gt;View all your transactions in one place, automate tedious bookkeeping tasks, and quickly generate a variety of financial reports.&lt;/li&gt;</a:t>
            </a:r>
            <a:endParaRPr lang="en-US">
              <a:latin typeface="Calibri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&lt;p style="font-family: Arial; font-size: 15px; line-height: 1.3; color:#0B3B5D; margin-top: </a:t>
            </a:r>
            <a:r>
              <a:rPr lang="en-US" sz="850">
                <a:latin typeface="Calibri"/>
                <a:ea typeface="Times New Roman" panose="02020603050405020304" pitchFamily="18" charset="0"/>
              </a:rPr>
              <a:t>15 </a:t>
            </a:r>
            <a:r>
              <a:rPr lang="en-US" sz="850" err="1">
                <a:latin typeface="Calibri"/>
                <a:ea typeface="Times New Roman" panose="02020603050405020304" pitchFamily="18" charset="0"/>
              </a:rPr>
              <a:t>px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; margin-bottom: 0px;"&gt;&lt;strong&gt;Select any option below to get started, 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Autobooks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 is easy to use &amp;amp; already available to you.&amp;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nbsp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;&lt;/strong&gt;Check out the &lt;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&gt;Send Invoice&lt;/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 &amp;amp; &lt;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&gt;Accept Payment &lt;/</a:t>
            </a:r>
            <a:r>
              <a:rPr lang="en-US" sz="850" err="1">
                <a:effectLst/>
                <a:latin typeface="Calibri"/>
                <a:ea typeface="Times New Roman" panose="02020603050405020304" pitchFamily="18" charset="0"/>
              </a:rPr>
              <a:t>em</a:t>
            </a:r>
            <a:r>
              <a:rPr lang="en-US" sz="850">
                <a:effectLst/>
                <a:latin typeface="Calibri"/>
                <a:ea typeface="Times New Roman" panose="02020603050405020304" pitchFamily="18" charset="0"/>
              </a:rPr>
              <a:t>&gt;options available in the Online Banking Account Services menu&lt;/p&gt;</a:t>
            </a:r>
            <a:endParaRPr lang="en-US">
              <a:latin typeface="Calibri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24C7945-97D8-2DB1-0C00-D558E6BE1FCC}"/>
              </a:ext>
            </a:extLst>
          </p:cNvPr>
          <p:cNvSpPr txBox="1">
            <a:spLocks/>
          </p:cNvSpPr>
          <p:nvPr/>
        </p:nvSpPr>
        <p:spPr>
          <a:xfrm>
            <a:off x="2792703" y="757190"/>
            <a:ext cx="1186363" cy="738664"/>
          </a:xfrm>
          <a:prstGeom prst="rect">
            <a:avLst/>
          </a:prstGeom>
          <a:solidFill>
            <a:schemeClr val="accent1"/>
          </a:solidFill>
          <a:effectLst>
            <a:outerShdw dist="127000" dir="2700000" algn="tl" rotWithShape="0">
              <a:schemeClr val="accent2"/>
            </a:outerShdw>
          </a:effectLst>
        </p:spPr>
        <p:txBody>
          <a:bodyPr vert="horz" wrap="square" lIns="182880" tIns="182880" rIns="182880" bIns="182880" rtlCol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None/>
              <a:defRPr sz="15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100000"/>
              <a:buFont typeface="Wingdings" pitchFamily="2" charset="2"/>
              <a:buNone/>
              <a:defRPr lang="en-US" sz="135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A6670"/>
              </a:buClr>
              <a:buSzPct val="60000"/>
              <a:buFont typeface="Wingdings" pitchFamily="2" charset="2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200" b="1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HTML file</a:t>
            </a:r>
            <a:endParaRPr lang="en-US" sz="1200">
              <a:solidFill>
                <a:schemeClr val="bg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9A42BB-E0AC-1513-50E6-D4CEB544E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99731"/>
              </p:ext>
            </p:extLst>
          </p:nvPr>
        </p:nvGraphicFramePr>
        <p:xfrm>
          <a:off x="2883164" y="-91603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77" imgH="806251" progId="Word.Document.12">
                  <p:embed/>
                </p:oleObj>
              </mc:Choice>
              <mc:Fallback>
                <p:oleObj name="Document" showAsIcon="1" r:id="rId4" imgW="914477" imgH="806251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99A42BB-E0AC-1513-50E6-D4CEB544E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3164" y="-916033"/>
                        <a:ext cx="914400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289268"/>
      </p:ext>
    </p:extLst>
  </p:cSld>
  <p:clrMapOvr>
    <a:masterClrMapping/>
  </p:clrMapOvr>
</p:sld>
</file>

<file path=ppt/theme/theme1.xml><?xml version="1.0" encoding="utf-8"?>
<a:theme xmlns:a="http://schemas.openxmlformats.org/drawingml/2006/main" name="Autobooks Template 2021-Dec">
  <a:themeElements>
    <a:clrScheme name="Autobooks">
      <a:dk1>
        <a:srgbClr val="5B6670"/>
      </a:dk1>
      <a:lt1>
        <a:srgbClr val="FFFFFF"/>
      </a:lt1>
      <a:dk2>
        <a:srgbClr val="003A5D"/>
      </a:dk2>
      <a:lt2>
        <a:srgbClr val="F3F3F3"/>
      </a:lt2>
      <a:accent1>
        <a:srgbClr val="008AAB"/>
      </a:accent1>
      <a:accent2>
        <a:srgbClr val="95D4E9"/>
      </a:accent2>
      <a:accent3>
        <a:srgbClr val="A49888"/>
      </a:accent3>
      <a:accent4>
        <a:srgbClr val="F3E503"/>
      </a:accent4>
      <a:accent5>
        <a:srgbClr val="FF6C0E"/>
      </a:accent5>
      <a:accent6>
        <a:srgbClr val="A2A9AD"/>
      </a:accent6>
      <a:hlink>
        <a:srgbClr val="008AAB"/>
      </a:hlink>
      <a:folHlink>
        <a:srgbClr val="5B6670"/>
      </a:folHlink>
    </a:clrScheme>
    <a:fontScheme name="Montserrat">
      <a:majorFont>
        <a:latin typeface="Montserrat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ontserrat Light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200" dirty="0" smtClean="0">
            <a:solidFill>
              <a:srgbClr val="003A5D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tobooks Template 2021-Dec" id="{9146B64E-30AC-A14C-AAB8-1A41C39003FF}" vid="{A2B47EA6-7967-F445-9BDA-ACB36A98A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05E17507AD643953D1A260E1F5FB5" ma:contentTypeVersion="22" ma:contentTypeDescription="Create a new document." ma:contentTypeScope="" ma:versionID="1b48063f93253e7ab1ba9a3c57178dad">
  <xsd:schema xmlns:xsd="http://www.w3.org/2001/XMLSchema" xmlns:xs="http://www.w3.org/2001/XMLSchema" xmlns:p="http://schemas.microsoft.com/office/2006/metadata/properties" xmlns:ns1="http://schemas.microsoft.com/sharepoint/v3" xmlns:ns2="afcef262-71b7-4e7a-a0c0-611469eabd44" xmlns:ns3="1594e78f-b99b-46c6-8b7d-7a3689949b59" targetNamespace="http://schemas.microsoft.com/office/2006/metadata/properties" ma:root="true" ma:fieldsID="56b57b235ae8cb622b595573f9bbd79a" ns1:_="" ns2:_="" ns3:_="">
    <xsd:import namespace="http://schemas.microsoft.com/sharepoint/v3"/>
    <xsd:import namespace="afcef262-71b7-4e7a-a0c0-611469eabd44"/>
    <xsd:import namespace="1594e78f-b99b-46c6-8b7d-7a3689949b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ef262-71b7-4e7a-a0c0-611469eab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04e100b9-66fd-49e5-9e03-04fff7a0d6bf}" ma:internalName="TaxCatchAll" ma:showField="CatchAllData" ma:web="afcef262-71b7-4e7a-a0c0-611469eabd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4e78f-b99b-46c6-8b7d-7a3689949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183e4f8f-05f7-4d0c-9e58-14bf367f9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_ip_UnifiedCompliancePolicyUIAction xmlns="http://schemas.microsoft.com/sharepoint/v3" xsi:nil="true"/>
    <lcf76f155ced4ddcb4097134ff3c332f xmlns="1594e78f-b99b-46c6-8b7d-7a3689949b59">
      <Terms xmlns="http://schemas.microsoft.com/office/infopath/2007/PartnerControls"/>
    </lcf76f155ced4ddcb4097134ff3c332f>
    <TaxCatchAll xmlns="afcef262-71b7-4e7a-a0c0-611469eabd44" xsi:nil="true"/>
  </documentManagement>
</p:properties>
</file>

<file path=customXml/itemProps1.xml><?xml version="1.0" encoding="utf-8"?>
<ds:datastoreItem xmlns:ds="http://schemas.openxmlformats.org/officeDocument/2006/customXml" ds:itemID="{2C44FABE-5CE2-47B2-B47C-5E23C095E3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829CC3-BF7B-46E1-A5BC-E143B2218C18}">
  <ds:schemaRefs>
    <ds:schemaRef ds:uri="1594e78f-b99b-46c6-8b7d-7a3689949b59"/>
    <ds:schemaRef ds:uri="afcef262-71b7-4e7a-a0c0-611469eabd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F14400-FCD1-4B92-B7E1-450473803D91}">
  <ds:schemaRefs>
    <ds:schemaRef ds:uri="1594e78f-b99b-46c6-8b7d-7a3689949b59"/>
    <ds:schemaRef ds:uri="afcef262-71b7-4e7a-a0c0-611469eabd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Autobooks Theme 2021-Dec</Template>
  <Application>Microsoft Office PowerPoint</Application>
  <PresentationFormat>Custom</PresentationFormat>
  <Slides>12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Autobooks Template 2021-Dec</vt:lpstr>
      <vt:lpstr>D1B Splash Page </vt:lpstr>
      <vt:lpstr>Table of Contents</vt:lpstr>
      <vt:lpstr>D1B  Splash Page</vt:lpstr>
      <vt:lpstr>Creating Your Splash Page</vt:lpstr>
      <vt:lpstr>Creating Your Splash Page: Acknowledge Option</vt:lpstr>
      <vt:lpstr>Creating Your Splash Page: Deferral Option </vt:lpstr>
      <vt:lpstr>Creating Your Splash Page: Decline Option </vt:lpstr>
      <vt:lpstr>Creating Your Splash Page: Marketing Option Details</vt:lpstr>
      <vt:lpstr>Autobooks  Splash Page HTML</vt:lpstr>
      <vt:lpstr>Publishing Your Autobooks Splash Page</vt:lpstr>
      <vt:lpstr>Maximizing Your Autobooks Splash Page</vt:lpstr>
      <vt:lpstr>3 Steps to make the most of your Splash Page campaign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the Title of Your Presentation Here</dc:title>
  <dc:creator>Kristen Borchardt-Mazur</dc:creator>
  <cp:revision>3</cp:revision>
  <dcterms:created xsi:type="dcterms:W3CDTF">2021-12-10T19:24:53Z</dcterms:created>
  <dcterms:modified xsi:type="dcterms:W3CDTF">2022-11-01T17:16:06Z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0x010100DC305E17507AD643953D1A260E1F5FB5</vt:lpwstr>
  </property>
</Properties>
</file>